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401" r:id="rId2"/>
    <p:sldId id="290" r:id="rId3"/>
    <p:sldId id="294" r:id="rId4"/>
    <p:sldId id="398" r:id="rId5"/>
    <p:sldId id="412" r:id="rId6"/>
    <p:sldId id="416" r:id="rId7"/>
    <p:sldId id="259" r:id="rId8"/>
    <p:sldId id="257" r:id="rId9"/>
    <p:sldId id="258" r:id="rId10"/>
    <p:sldId id="261" r:id="rId11"/>
    <p:sldId id="417" r:id="rId12"/>
    <p:sldId id="418" r:id="rId13"/>
    <p:sldId id="419" r:id="rId14"/>
    <p:sldId id="272" r:id="rId15"/>
    <p:sldId id="271" r:id="rId16"/>
    <p:sldId id="413" r:id="rId17"/>
    <p:sldId id="277" r:id="rId18"/>
    <p:sldId id="276" r:id="rId19"/>
    <p:sldId id="264" r:id="rId20"/>
    <p:sldId id="421" r:id="rId21"/>
    <p:sldId id="280" r:id="rId22"/>
    <p:sldId id="414" r:id="rId23"/>
    <p:sldId id="409" r:id="rId24"/>
    <p:sldId id="429" r:id="rId25"/>
    <p:sldId id="422" r:id="rId26"/>
    <p:sldId id="423" r:id="rId27"/>
    <p:sldId id="426" r:id="rId28"/>
    <p:sldId id="424" r:id="rId29"/>
    <p:sldId id="406" r:id="rId30"/>
    <p:sldId id="428" r:id="rId31"/>
    <p:sldId id="427" r:id="rId32"/>
    <p:sldId id="430" r:id="rId33"/>
    <p:sldId id="431" r:id="rId34"/>
    <p:sldId id="281" r:id="rId35"/>
    <p:sldId id="275" r:id="rId36"/>
    <p:sldId id="285" r:id="rId37"/>
    <p:sldId id="286" r:id="rId38"/>
    <p:sldId id="411" r:id="rId39"/>
    <p:sldId id="410" r:id="rId40"/>
    <p:sldId id="291" r:id="rId41"/>
    <p:sldId id="399" r:id="rId42"/>
    <p:sldId id="288" r:id="rId43"/>
    <p:sldId id="287" r:id="rId44"/>
    <p:sldId id="292" r:id="rId4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D6"/>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26"/>
    <p:restoredTop sz="71429"/>
  </p:normalViewPr>
  <p:slideViewPr>
    <p:cSldViewPr snapToGrid="0">
      <p:cViewPr varScale="1">
        <p:scale>
          <a:sx n="89" d="100"/>
          <a:sy n="89" d="100"/>
        </p:scale>
        <p:origin x="20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3F693-7AFA-224D-ACC2-3E9653300C28}" type="datetimeFigureOut">
              <a:rPr lang="en-SE" smtClean="0"/>
              <a:t>2022-10-23</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8F398-600A-4A4D-8A4E-6D5875DE7384}" type="slidenum">
              <a:rPr lang="en-SE" smtClean="0"/>
              <a:t>‹#›</a:t>
            </a:fld>
            <a:endParaRPr lang="en-SE"/>
          </a:p>
        </p:txBody>
      </p:sp>
    </p:spTree>
    <p:extLst>
      <p:ext uri="{BB962C8B-B14F-4D97-AF65-F5344CB8AC3E}">
        <p14:creationId xmlns:p14="http://schemas.microsoft.com/office/powerpoint/2010/main" val="297759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mboc4/A4754/def-item/A4937/"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In all these projects. </a:t>
            </a:r>
            <a:r>
              <a:rPr lang="en-GB" dirty="0"/>
              <a:t>We eventually ended up in an hybrid environment, especially in the edge project.  </a:t>
            </a:r>
            <a:endParaRPr lang="en-SE" dirty="0"/>
          </a:p>
          <a:p>
            <a:r>
              <a:rPr lang="en-SE" dirty="0"/>
              <a:t>One problem today is that Silos!</a:t>
            </a:r>
          </a:p>
        </p:txBody>
      </p:sp>
      <p:sp>
        <p:nvSpPr>
          <p:cNvPr id="4" name="Slide Number Placeholder 3"/>
          <p:cNvSpPr>
            <a:spLocks noGrp="1"/>
          </p:cNvSpPr>
          <p:nvPr>
            <p:ph type="sldNum" sz="quarter" idx="5"/>
          </p:nvPr>
        </p:nvSpPr>
        <p:spPr/>
        <p:txBody>
          <a:bodyPr/>
          <a:lstStyle/>
          <a:p>
            <a:fld id="{8D28F398-600A-4A4D-8A4E-6D5875DE7384}" type="slidenum">
              <a:rPr lang="en-SE" smtClean="0"/>
              <a:t>3</a:t>
            </a:fld>
            <a:endParaRPr lang="en-SE"/>
          </a:p>
        </p:txBody>
      </p:sp>
    </p:spTree>
    <p:extLst>
      <p:ext uri="{BB962C8B-B14F-4D97-AF65-F5344CB8AC3E}">
        <p14:creationId xmlns:p14="http://schemas.microsoft.com/office/powerpoint/2010/main" val="37538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dirty="0">
                <a:latin typeface="Titillium Web" pitchFamily="2" charset="77"/>
              </a:rPr>
              <a:t>We need to orchestrate “processes” across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SE" sz="1800" dirty="0">
                <a:latin typeface="Titillium Web" pitchFamily="2" charset="77"/>
              </a:rPr>
              <a:t>IoT devices, web servers, Kubernetes clusters, edge servers, smart phones etc.</a:t>
            </a:r>
          </a:p>
          <a:p>
            <a:endParaRPr lang="en-SE" dirty="0">
              <a:latin typeface="Titillium Web" pitchFamily="2" charset="77"/>
            </a:endParaRPr>
          </a:p>
          <a:p>
            <a:pPr marL="0" indent="0">
              <a:buNone/>
            </a:pPr>
            <a:r>
              <a:rPr lang="en-SE" dirty="0">
                <a:latin typeface="Titillium Web" pitchFamily="2" charset="77"/>
              </a:rPr>
              <a:t>Challenges</a:t>
            </a:r>
          </a:p>
          <a:p>
            <a:pPr lvl="1"/>
            <a:r>
              <a:rPr lang="en-SE" dirty="0">
                <a:latin typeface="Titillium Web" pitchFamily="2" charset="77"/>
              </a:rPr>
              <a:t>Workflow management?</a:t>
            </a:r>
          </a:p>
          <a:p>
            <a:pPr lvl="1"/>
            <a:r>
              <a:rPr lang="en-SE" dirty="0">
                <a:latin typeface="Titillium Web" pitchFamily="2" charset="77"/>
              </a:rPr>
              <a:t>Software architectures? </a:t>
            </a:r>
          </a:p>
          <a:p>
            <a:pPr marL="914400" lvl="2" indent="0">
              <a:buNone/>
            </a:pPr>
            <a:r>
              <a:rPr lang="en-SE" dirty="0">
                <a:latin typeface="Titillium Web" pitchFamily="2" charset="77"/>
              </a:rPr>
              <a:t>Microservices? Serverless computing? Integration?</a:t>
            </a:r>
          </a:p>
          <a:p>
            <a:pPr lvl="1"/>
            <a:r>
              <a:rPr lang="en-SE" dirty="0">
                <a:latin typeface="Titillium Web" pitchFamily="2" charset="77"/>
              </a:rPr>
              <a:t>Security?</a:t>
            </a:r>
          </a:p>
          <a:p>
            <a:pPr lvl="1"/>
            <a:r>
              <a:rPr lang="en-SE" dirty="0">
                <a:latin typeface="Titillium Web" pitchFamily="2" charset="77"/>
              </a:rPr>
              <a:t>Robustness?</a:t>
            </a:r>
          </a:p>
          <a:p>
            <a:pPr marL="914400" lvl="2" indent="0">
              <a:buNone/>
            </a:pPr>
            <a:r>
              <a:rPr lang="en-SE" dirty="0">
                <a:latin typeface="Titillium Web" pitchFamily="2" charset="77"/>
              </a:rPr>
              <a:t>Failure management?</a:t>
            </a:r>
          </a:p>
          <a:p>
            <a:pPr lvl="1"/>
            <a:r>
              <a:rPr lang="en-SE" dirty="0">
                <a:latin typeface="Titillium Web" pitchFamily="2" charset="77"/>
              </a:rPr>
              <a:t>Deployment and operation?</a:t>
            </a:r>
          </a:p>
          <a:p>
            <a:pPr marL="914400" lvl="2" indent="0">
              <a:buNone/>
            </a:pPr>
            <a:r>
              <a:rPr lang="en-SE" dirty="0">
                <a:latin typeface="Titillium Web" pitchFamily="2" charset="77"/>
              </a:rPr>
              <a:t>Configuration management?</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a:t>
            </a:fld>
            <a:endParaRPr lang="en-SE"/>
          </a:p>
        </p:txBody>
      </p:sp>
    </p:spTree>
    <p:extLst>
      <p:ext uri="{BB962C8B-B14F-4D97-AF65-F5344CB8AC3E}">
        <p14:creationId xmlns:p14="http://schemas.microsoft.com/office/powerpoint/2010/main" val="350097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3130f91a9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3130f91a9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Give a deep understanding of how mining affects the surrounding rock mass.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Provide a fast, reliable, accurate and more precise system for seismic processing, based on state-of-the-art statistical models and machine-learning techniques.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Replace today’s seismic processing with a service that is fully automatic with self-learning capabilities that adapts for the continuously changing mining environment. </a:t>
            </a:r>
            <a:endParaRPr lang="en-GB" sz="1600"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sv-SE"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62626"/>
                </a:solidFill>
                <a:effectLst/>
                <a:latin typeface="Arial" panose="020B0604020202020204" pitchFamily="34" charset="0"/>
              </a:rPr>
              <a:t>geologist</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18</a:t>
            </a:fld>
            <a:endParaRPr lang="en-SE"/>
          </a:p>
        </p:txBody>
      </p:sp>
    </p:spTree>
    <p:extLst>
      <p:ext uri="{BB962C8B-B14F-4D97-AF65-F5344CB8AC3E}">
        <p14:creationId xmlns:p14="http://schemas.microsoft.com/office/powerpoint/2010/main" val="91226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latin typeface="arial" panose="020B0604020202020204" pitchFamily="34" charset="0"/>
              </a:rPr>
              <a:t>shear waves</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19</a:t>
            </a:fld>
            <a:endParaRPr lang="en-SE"/>
          </a:p>
        </p:txBody>
      </p:sp>
    </p:spTree>
    <p:extLst>
      <p:ext uri="{BB962C8B-B14F-4D97-AF65-F5344CB8AC3E}">
        <p14:creationId xmlns:p14="http://schemas.microsoft.com/office/powerpoint/2010/main" val="194339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The number of cells in this community is tightly regulated—not simply by controlling the rate of </a:t>
            </a:r>
            <a:r>
              <a:rPr lang="en-GB" b="0" i="0" dirty="0">
                <a:solidFill>
                  <a:srgbClr val="985735"/>
                </a:solidFill>
                <a:effectLst/>
                <a:latin typeface="Times New Roman" panose="02020603050405020304" pitchFamily="18" charset="0"/>
                <a:hlinkClick r:id="rId3"/>
              </a:rPr>
              <a:t>cell division</a:t>
            </a:r>
            <a:r>
              <a:rPr lang="en-GB" b="0" i="0" dirty="0">
                <a:solidFill>
                  <a:srgbClr val="000000"/>
                </a:solidFill>
                <a:effectLst/>
                <a:latin typeface="Times New Roman" panose="02020603050405020304" pitchFamily="18" charset="0"/>
              </a:rPr>
              <a:t>, but also by controlling the rate of cell death.</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40</a:t>
            </a:fld>
            <a:endParaRPr lang="en-SE"/>
          </a:p>
        </p:txBody>
      </p:sp>
    </p:spTree>
    <p:extLst>
      <p:ext uri="{BB962C8B-B14F-4D97-AF65-F5344CB8AC3E}">
        <p14:creationId xmlns:p14="http://schemas.microsoft.com/office/powerpoint/2010/main" val="239822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Concept that has been around for more than a decade, which is based on the though of “never trust, always verify”. The reasons that concept has gotten hot in last couple of years is because as organizations move to hybrid cloud and they started to lose control where data is stored.</a:t>
            </a:r>
          </a:p>
          <a:p>
            <a:endParaRPr lang="en-SE" dirty="0"/>
          </a:p>
          <a:p>
            <a:r>
              <a:rPr lang="en-SE" dirty="0"/>
              <a:t>Make sure only the right user have only right access to only the right data for the right purpose.</a:t>
            </a:r>
          </a:p>
          <a:p>
            <a:endParaRPr lang="en-SE" dirty="0"/>
          </a:p>
          <a:p>
            <a:r>
              <a:rPr lang="en-SE" dirty="0"/>
              <a:t>Only the right user can come in can come in.</a:t>
            </a:r>
          </a:p>
          <a:p>
            <a:r>
              <a:rPr lang="en-SE" dirty="0"/>
              <a:t>Only access the right data. </a:t>
            </a:r>
          </a:p>
          <a:p>
            <a:r>
              <a:rPr lang="en-SE" dirty="0"/>
              <a:t>Only the right reason.</a:t>
            </a:r>
          </a:p>
          <a:p>
            <a:endParaRPr lang="en-SE" dirty="0"/>
          </a:p>
          <a:p>
            <a:r>
              <a:rPr lang="en-SE" dirty="0"/>
              <a:t>Adaptive authentication, risk score. Worker is connected from a jailbrake deviced from new place on the other side on the planet.c</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41</a:t>
            </a:fld>
            <a:endParaRPr lang="en-SE"/>
          </a:p>
        </p:txBody>
      </p:sp>
    </p:spTree>
    <p:extLst>
      <p:ext uri="{BB962C8B-B14F-4D97-AF65-F5344CB8AC3E}">
        <p14:creationId xmlns:p14="http://schemas.microsoft.com/office/powerpoint/2010/main" val="418202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42</a:t>
            </a:fld>
            <a:endParaRPr lang="en-SE"/>
          </a:p>
        </p:txBody>
      </p:sp>
    </p:spTree>
    <p:extLst>
      <p:ext uri="{BB962C8B-B14F-4D97-AF65-F5344CB8AC3E}">
        <p14:creationId xmlns:p14="http://schemas.microsoft.com/office/powerpoint/2010/main" val="207636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7ABB-0537-9B57-37A9-5A069E65E8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E9E5A29-94E1-C6D9-3BFF-0FC951C09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9D8F4822-7321-EF77-89D6-8BECC8690746}"/>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BC710E38-84EA-15AA-E93C-B2F2250564D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039DE03-260B-5183-C67E-927B81CA9032}"/>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30085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3A10-985E-3F4B-AE7F-210EA0965445}"/>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614373D-9C06-1EE8-523F-2AA870CD7D7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B7A2899-9269-C3D7-71A2-D7015BB1F0A4}"/>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EA3FF988-412F-B9AA-DB1C-497449F83DD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A4B8570-4C1F-0FC8-BA2A-D8CC3B7B4AF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91413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DA62F-20D1-AB05-E75C-DDD945953B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2216A178-E8E5-9A80-AE8F-C528FD462B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B634CEFF-EBA5-34C1-8485-AEEE9A4DB6F9}"/>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FF774454-0670-11CD-38E5-00CFA8FC25C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6B7BC69-971A-0857-E089-C629F65DFB9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92100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a:off x="415600" y="1536633"/>
            <a:ext cx="11360800" cy="4555200"/>
          </a:xfrm>
          <a:prstGeom prst="rect">
            <a:avLst/>
          </a:prstGeom>
        </p:spPr>
        <p:txBody>
          <a:bodyPr spcFirstLastPara="1" wrap="square" lIns="68575" tIns="34275" rIns="68575" bIns="34275" anchor="t" anchorCtr="0">
            <a:noAutofit/>
          </a:bodyPr>
          <a:lstStyle>
            <a:lvl1pPr marL="609585" lvl="0" indent="-482588" rtl="0">
              <a:spcBef>
                <a:spcPts val="1067"/>
              </a:spcBef>
              <a:spcAft>
                <a:spcPts val="0"/>
              </a:spcAft>
              <a:buSzPts val="2100"/>
              <a:buChar char="•"/>
              <a:defRPr/>
            </a:lvl1pPr>
            <a:lvl2pPr marL="1219170" lvl="1" indent="-457189" rtl="0">
              <a:spcBef>
                <a:spcPts val="533"/>
              </a:spcBef>
              <a:spcAft>
                <a:spcPts val="0"/>
              </a:spcAft>
              <a:buSzPts val="1800"/>
              <a:buChar char="•"/>
              <a:defRPr/>
            </a:lvl2pPr>
            <a:lvl3pPr marL="1828754" lvl="2" indent="-431789" rtl="0">
              <a:spcBef>
                <a:spcPts val="533"/>
              </a:spcBef>
              <a:spcAft>
                <a:spcPts val="0"/>
              </a:spcAft>
              <a:buSzPts val="1500"/>
              <a:buChar char="•"/>
              <a:defRPr/>
            </a:lvl3pPr>
            <a:lvl4pPr marL="2438339" lvl="3" indent="-423323" rtl="0">
              <a:spcBef>
                <a:spcPts val="533"/>
              </a:spcBef>
              <a:spcAft>
                <a:spcPts val="0"/>
              </a:spcAft>
              <a:buSzPts val="1400"/>
              <a:buChar char="•"/>
              <a:defRPr/>
            </a:lvl4pPr>
            <a:lvl5pPr marL="3047924" lvl="4" indent="-423323" rtl="0">
              <a:spcBef>
                <a:spcPts val="533"/>
              </a:spcBef>
              <a:spcAft>
                <a:spcPts val="0"/>
              </a:spcAft>
              <a:buSzPts val="1400"/>
              <a:buChar char="•"/>
              <a:defRPr/>
            </a:lvl5pPr>
            <a:lvl6pPr marL="3657509" lvl="5" indent="-423323" rtl="0">
              <a:spcBef>
                <a:spcPts val="533"/>
              </a:spcBef>
              <a:spcAft>
                <a:spcPts val="0"/>
              </a:spcAft>
              <a:buSzPts val="1400"/>
              <a:buChar char="•"/>
              <a:defRPr/>
            </a:lvl6pPr>
            <a:lvl7pPr marL="4267093" lvl="6" indent="-423323" rtl="0">
              <a:spcBef>
                <a:spcPts val="533"/>
              </a:spcBef>
              <a:spcAft>
                <a:spcPts val="0"/>
              </a:spcAft>
              <a:buSzPts val="1400"/>
              <a:buChar char="•"/>
              <a:defRPr/>
            </a:lvl7pPr>
            <a:lvl8pPr marL="4876678" lvl="7" indent="-423323" rtl="0">
              <a:spcBef>
                <a:spcPts val="533"/>
              </a:spcBef>
              <a:spcAft>
                <a:spcPts val="0"/>
              </a:spcAft>
              <a:buSzPts val="1400"/>
              <a:buChar char="•"/>
              <a:defRPr/>
            </a:lvl8pPr>
            <a:lvl9pPr marL="5486263" lvl="8" indent="-423323" rtl="0">
              <a:spcBef>
                <a:spcPts val="533"/>
              </a:spcBef>
              <a:spcAft>
                <a:spcPts val="0"/>
              </a:spcAft>
              <a:buSzPts val="1400"/>
              <a:buChar char="•"/>
              <a:defRPr/>
            </a:lvl9pPr>
          </a:lstStyle>
          <a:p>
            <a:endParaRPr/>
          </a:p>
        </p:txBody>
      </p:sp>
      <p:sp>
        <p:nvSpPr>
          <p:cNvPr id="140" name="Google Shape;140;p27"/>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sv" smtClean="0"/>
              <a:pPr/>
              <a:t>‹#›</a:t>
            </a:fld>
            <a:endParaRPr lang="sv"/>
          </a:p>
        </p:txBody>
      </p:sp>
    </p:spTree>
    <p:extLst>
      <p:ext uri="{BB962C8B-B14F-4D97-AF65-F5344CB8AC3E}">
        <p14:creationId xmlns:p14="http://schemas.microsoft.com/office/powerpoint/2010/main" val="5713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5B14-A9EA-285D-D4A7-FBD999F4222A}"/>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68C14843-8CDC-19A7-2CC7-7E30A13762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19E9519-7EB4-1154-3CB1-F96475F2ABA2}"/>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AAFE85A5-A211-5F07-2F57-25AC99850EB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C3FDE69-4FA4-B2AC-C4AB-9B982FCD46F6}"/>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185222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B76A-254F-6E36-55FA-C73A0C4125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3544364-0BA6-663F-B9C1-46638486B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1FC6DF-FD88-BE8E-00CB-20DC9EAF6DC4}"/>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6752085C-84A6-36CD-8F58-8436F62DF1F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340CCEE-5BA5-0886-89A9-BB670674048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2574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EDC4-90E0-D435-1FEC-3569581A6519}"/>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9DAE9D3-2089-5E77-7B25-3FCCA9CED1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360293B0-51E3-D7EB-7C1C-252630F934E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C6BDBF6D-7648-00E3-AAC4-09EE214E9565}"/>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6" name="Footer Placeholder 5">
            <a:extLst>
              <a:ext uri="{FF2B5EF4-FFF2-40B4-BE49-F238E27FC236}">
                <a16:creationId xmlns:a16="http://schemas.microsoft.com/office/drawing/2014/main" id="{E577CF94-4244-DB2D-C855-2F78D332BBE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162A04A-C47F-5090-6599-703E0C9B6B4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81272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B57-9DD0-B49F-9760-2722B2573A1A}"/>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09DD61AC-76B8-9955-A15D-92C8BD548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3286D7-7BC5-3517-DD01-FF173F5A81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2F6FC129-EDA8-C67D-74BC-DC8B1D090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F18A79-9E9D-4B7F-F95F-F37B38DCB8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709A17FB-5343-4E3A-1A54-945D9AD0FA9F}"/>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8" name="Footer Placeholder 7">
            <a:extLst>
              <a:ext uri="{FF2B5EF4-FFF2-40B4-BE49-F238E27FC236}">
                <a16:creationId xmlns:a16="http://schemas.microsoft.com/office/drawing/2014/main" id="{4B991017-B2DD-90DA-F933-B6100A6F001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D1BA5EB-1746-D326-219C-4CD1495DB40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0904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CBE-1220-FA38-A51C-A3F81452C5FA}"/>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D54C362D-68C8-103D-75C9-A8F4948BFF80}"/>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4" name="Footer Placeholder 3">
            <a:extLst>
              <a:ext uri="{FF2B5EF4-FFF2-40B4-BE49-F238E27FC236}">
                <a16:creationId xmlns:a16="http://schemas.microsoft.com/office/drawing/2014/main" id="{014869CE-F6C7-69F1-FD91-415C918B2A44}"/>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6CDEBD56-0310-B985-9064-E13D2D0E4E51}"/>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75108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37D50-CA95-4535-687C-DDA1AB7C7B15}"/>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3" name="Footer Placeholder 2">
            <a:extLst>
              <a:ext uri="{FF2B5EF4-FFF2-40B4-BE49-F238E27FC236}">
                <a16:creationId xmlns:a16="http://schemas.microsoft.com/office/drawing/2014/main" id="{73E35B76-568F-C7DA-7831-493865CA7A56}"/>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6E20BE3C-5C6B-B5FB-4B1E-676B21093D30}"/>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4541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867A-51F4-E5A5-8503-E45A2F7EF2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B88E6366-2FCB-C280-E13C-0F83F70F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AD003DBE-37BE-0558-3126-33FCB14BE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2ACFF-CC5B-594D-9CA7-6E29ABEC37D7}"/>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6" name="Footer Placeholder 5">
            <a:extLst>
              <a:ext uri="{FF2B5EF4-FFF2-40B4-BE49-F238E27FC236}">
                <a16:creationId xmlns:a16="http://schemas.microsoft.com/office/drawing/2014/main" id="{4487127E-A8C2-2021-447D-484E77985848}"/>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FCFF345-8182-8C48-BA58-010874CBD6F9}"/>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55461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1D0-D313-5854-8544-BD1169B810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A5D38A24-B5F3-0885-B0DD-C98142849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E2AC1847-6008-73DC-1816-7ACCF7419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4DCED1-9B16-9147-1979-190850E680F3}"/>
              </a:ext>
            </a:extLst>
          </p:cNvPr>
          <p:cNvSpPr>
            <a:spLocks noGrp="1"/>
          </p:cNvSpPr>
          <p:nvPr>
            <p:ph type="dt" sz="half" idx="10"/>
          </p:nvPr>
        </p:nvSpPr>
        <p:spPr/>
        <p:txBody>
          <a:bodyPr/>
          <a:lstStyle/>
          <a:p>
            <a:fld id="{4C2FD98A-B560-5C4B-BDA6-A3DF584C71B9}" type="datetimeFigureOut">
              <a:rPr lang="en-SE" smtClean="0"/>
              <a:t>2022-10-23</a:t>
            </a:fld>
            <a:endParaRPr lang="en-SE"/>
          </a:p>
        </p:txBody>
      </p:sp>
      <p:sp>
        <p:nvSpPr>
          <p:cNvPr id="6" name="Footer Placeholder 5">
            <a:extLst>
              <a:ext uri="{FF2B5EF4-FFF2-40B4-BE49-F238E27FC236}">
                <a16:creationId xmlns:a16="http://schemas.microsoft.com/office/drawing/2014/main" id="{F7BD22EB-4707-21FA-41E3-4747298D077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86D4B9C-9036-0D82-22BA-35594B2B565B}"/>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8916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C3EDE-0034-4B1F-31F5-321A7031D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1D61FA50-B6E4-433B-9259-6D4A78EC8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BF2DC57-A1D7-752F-CA19-22D0B1189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FD98A-B560-5C4B-BDA6-A3DF584C71B9}" type="datetimeFigureOut">
              <a:rPr lang="en-SE" smtClean="0"/>
              <a:t>2022-10-23</a:t>
            </a:fld>
            <a:endParaRPr lang="en-SE"/>
          </a:p>
        </p:txBody>
      </p:sp>
      <p:sp>
        <p:nvSpPr>
          <p:cNvPr id="5" name="Footer Placeholder 4">
            <a:extLst>
              <a:ext uri="{FF2B5EF4-FFF2-40B4-BE49-F238E27FC236}">
                <a16:creationId xmlns:a16="http://schemas.microsoft.com/office/drawing/2014/main" id="{46BA3967-3015-B723-D041-7F2B01BD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AE51F139-38E3-312E-A62D-CC62A51FB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4420F-3454-6646-886F-AD1A03B1A5A0}" type="slidenum">
              <a:rPr lang="en-SE" smtClean="0"/>
              <a:t>‹#›</a:t>
            </a:fld>
            <a:endParaRPr lang="en-SE"/>
          </a:p>
        </p:txBody>
      </p:sp>
    </p:spTree>
    <p:extLst>
      <p:ext uri="{BB962C8B-B14F-4D97-AF65-F5344CB8AC3E}">
        <p14:creationId xmlns:p14="http://schemas.microsoft.com/office/powerpoint/2010/main" val="58233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Function_as_a_serv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colonyos/colonies" TargetMode="External"/><Relationship Id="rId2" Type="http://schemas.openxmlformats.org/officeDocument/2006/relationships/hyperlink" Target="https://colonyos.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CAD-8A7C-4588-2189-1558BCD606DB}"/>
              </a:ext>
            </a:extLst>
          </p:cNvPr>
          <p:cNvSpPr>
            <a:spLocks noGrp="1"/>
          </p:cNvSpPr>
          <p:nvPr>
            <p:ph type="ctrTitle"/>
          </p:nvPr>
        </p:nvSpPr>
        <p:spPr>
          <a:xfrm>
            <a:off x="1523999" y="2850965"/>
            <a:ext cx="9144000" cy="1839093"/>
          </a:xfrm>
        </p:spPr>
        <p:txBody>
          <a:bodyPr>
            <a:normAutofit fontScale="90000"/>
          </a:bodyPr>
          <a:lstStyle/>
          <a:p>
            <a:r>
              <a:rPr lang="en-GB" sz="5400" b="0" i="0" u="none" strike="noStrike" dirty="0">
                <a:effectLst/>
                <a:latin typeface="Titillium Web" pitchFamily="2" charset="77"/>
              </a:rPr>
              <a:t>Process Orchestration</a:t>
            </a:r>
            <a:r>
              <a:rPr lang="en-GB" sz="5400" b="0" i="0" u="none" strike="noStrike" dirty="0">
                <a:solidFill>
                  <a:srgbClr val="353535"/>
                </a:solidFill>
                <a:effectLst/>
                <a:latin typeface="Titillium Web" pitchFamily="2" charset="77"/>
              </a:rPr>
              <a:t> with </a:t>
            </a:r>
            <a:br>
              <a:rPr lang="en-GB" sz="5400" b="0" i="0" u="none" strike="noStrike" dirty="0">
                <a:solidFill>
                  <a:srgbClr val="353535"/>
                </a:solidFill>
                <a:effectLst/>
                <a:latin typeface="Titillium Web" pitchFamily="2" charset="77"/>
              </a:rPr>
            </a:br>
            <a:r>
              <a:rPr lang="en-GB" sz="5400" b="0" i="0" u="none" strike="noStrike" dirty="0" err="1">
                <a:solidFill>
                  <a:srgbClr val="353535"/>
                </a:solidFill>
                <a:effectLst/>
                <a:latin typeface="Titillium Web" pitchFamily="2" charset="77"/>
              </a:rPr>
              <a:t>ColonyOS</a:t>
            </a:r>
            <a:br>
              <a:rPr lang="en-SE" dirty="0">
                <a:latin typeface="Titillium Web" pitchFamily="2" charset="77"/>
              </a:rPr>
            </a:br>
            <a:r>
              <a:rPr lang="en-SE" sz="1300" dirty="0">
                <a:latin typeface="Titillium Web" pitchFamily="2" charset="77"/>
              </a:rPr>
              <a:t> </a:t>
            </a:r>
            <a:br>
              <a:rPr lang="en-SE" dirty="0">
                <a:latin typeface="Titillium Web" pitchFamily="2" charset="77"/>
              </a:rPr>
            </a:br>
            <a:r>
              <a:rPr lang="en-SE" sz="3200" dirty="0">
                <a:latin typeface="Titillium Web" pitchFamily="2" charset="77"/>
              </a:rPr>
              <a:t>Johan Kristiansson, PhD</a:t>
            </a:r>
            <a:endParaRPr lang="en-SE" dirty="0">
              <a:latin typeface="Titillium Web" pitchFamily="2" charset="77"/>
            </a:endParaRPr>
          </a:p>
        </p:txBody>
      </p:sp>
      <p:sp>
        <p:nvSpPr>
          <p:cNvPr id="3" name="Subtitle 2">
            <a:extLst>
              <a:ext uri="{FF2B5EF4-FFF2-40B4-BE49-F238E27FC236}">
                <a16:creationId xmlns:a16="http://schemas.microsoft.com/office/drawing/2014/main" id="{1EB5A25C-DC59-F6F8-7A23-90E3507DC45B}"/>
              </a:ext>
            </a:extLst>
          </p:cNvPr>
          <p:cNvSpPr>
            <a:spLocks noGrp="1"/>
          </p:cNvSpPr>
          <p:nvPr>
            <p:ph type="subTitle" idx="1"/>
          </p:nvPr>
        </p:nvSpPr>
        <p:spPr>
          <a:xfrm>
            <a:off x="1628132" y="5016714"/>
            <a:ext cx="9144000" cy="1531405"/>
          </a:xfrm>
        </p:spPr>
        <p:txBody>
          <a:bodyPr>
            <a:normAutofit/>
          </a:bodyPr>
          <a:lstStyle/>
          <a:p>
            <a:r>
              <a:rPr lang="sv-SE" sz="2000" dirty="0">
                <a:latin typeface="Titillium Web" pitchFamily="2" charset="77"/>
              </a:rPr>
              <a:t>CTO, </a:t>
            </a:r>
            <a:r>
              <a:rPr lang="en-SE" sz="2000" dirty="0">
                <a:latin typeface="Titillium Web" pitchFamily="2" charset="77"/>
              </a:rPr>
              <a:t>RockSigma AB</a:t>
            </a:r>
          </a:p>
          <a:p>
            <a:r>
              <a:rPr lang="en-SE" sz="2000" dirty="0">
                <a:latin typeface="Titillium Web" pitchFamily="2" charset="77"/>
              </a:rPr>
              <a:t>Senior Researcher, RISE AB</a:t>
            </a:r>
          </a:p>
        </p:txBody>
      </p:sp>
      <p:pic>
        <p:nvPicPr>
          <p:cNvPr id="6" name="Picture 5">
            <a:extLst>
              <a:ext uri="{FF2B5EF4-FFF2-40B4-BE49-F238E27FC236}">
                <a16:creationId xmlns:a16="http://schemas.microsoft.com/office/drawing/2014/main" id="{5A68D929-75BF-D3C0-3638-8ECB1A74C8D1}"/>
              </a:ext>
            </a:extLst>
          </p:cNvPr>
          <p:cNvPicPr>
            <a:picLocks noChangeAspect="1"/>
          </p:cNvPicPr>
          <p:nvPr/>
        </p:nvPicPr>
        <p:blipFill>
          <a:blip r:embed="rId2"/>
          <a:stretch>
            <a:fillRect/>
          </a:stretch>
        </p:blipFill>
        <p:spPr>
          <a:xfrm>
            <a:off x="5559550" y="1164290"/>
            <a:ext cx="1281163" cy="1281163"/>
          </a:xfrm>
          <a:prstGeom prst="rect">
            <a:avLst/>
          </a:prstGeom>
        </p:spPr>
      </p:pic>
      <p:pic>
        <p:nvPicPr>
          <p:cNvPr id="9" name="Picture 8">
            <a:extLst>
              <a:ext uri="{FF2B5EF4-FFF2-40B4-BE49-F238E27FC236}">
                <a16:creationId xmlns:a16="http://schemas.microsoft.com/office/drawing/2014/main" id="{099FBE4A-7731-11E2-7F6B-28305A24CADA}"/>
              </a:ext>
            </a:extLst>
          </p:cNvPr>
          <p:cNvPicPr>
            <a:picLocks noChangeAspect="1"/>
          </p:cNvPicPr>
          <p:nvPr/>
        </p:nvPicPr>
        <p:blipFill>
          <a:blip r:embed="rId3"/>
          <a:stretch>
            <a:fillRect/>
          </a:stretch>
        </p:blipFill>
        <p:spPr>
          <a:xfrm>
            <a:off x="10871897" y="5603472"/>
            <a:ext cx="997936" cy="1033577"/>
          </a:xfrm>
          <a:prstGeom prst="rect">
            <a:avLst/>
          </a:prstGeom>
        </p:spPr>
      </p:pic>
      <p:pic>
        <p:nvPicPr>
          <p:cNvPr id="4" name="Picture 3">
            <a:extLst>
              <a:ext uri="{FF2B5EF4-FFF2-40B4-BE49-F238E27FC236}">
                <a16:creationId xmlns:a16="http://schemas.microsoft.com/office/drawing/2014/main" id="{E9BCDFD0-F30F-7D3B-A4D2-F55D272DA796}"/>
              </a:ext>
            </a:extLst>
          </p:cNvPr>
          <p:cNvPicPr>
            <a:picLocks noChangeAspect="1"/>
          </p:cNvPicPr>
          <p:nvPr/>
        </p:nvPicPr>
        <p:blipFill>
          <a:blip r:embed="rId4"/>
          <a:stretch>
            <a:fillRect/>
          </a:stretch>
        </p:blipFill>
        <p:spPr>
          <a:xfrm>
            <a:off x="441386" y="5433390"/>
            <a:ext cx="757909" cy="972267"/>
          </a:xfrm>
          <a:prstGeom prst="rect">
            <a:avLst/>
          </a:prstGeom>
        </p:spPr>
      </p:pic>
    </p:spTree>
    <p:extLst>
      <p:ext uri="{BB962C8B-B14F-4D97-AF65-F5344CB8AC3E}">
        <p14:creationId xmlns:p14="http://schemas.microsoft.com/office/powerpoint/2010/main" val="1790212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29" name="Straight Arrow Connector 28">
            <a:extLst>
              <a:ext uri="{FF2B5EF4-FFF2-40B4-BE49-F238E27FC236}">
                <a16:creationId xmlns:a16="http://schemas.microsoft.com/office/drawing/2014/main" id="{6A022ADD-CB3F-7575-B3C6-2E3C4418D1AB}"/>
              </a:ext>
            </a:extLst>
          </p:cNvPr>
          <p:cNvCxnSpPr/>
          <p:nvPr/>
        </p:nvCxnSpPr>
        <p:spPr>
          <a:xfrm flipV="1">
            <a:off x="7595005" y="2833266"/>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544C93-1D46-D31B-C189-C0C9C16636DB}"/>
              </a:ext>
            </a:extLst>
          </p:cNvPr>
          <p:cNvSpPr txBox="1"/>
          <p:nvPr/>
        </p:nvSpPr>
        <p:spPr>
          <a:xfrm>
            <a:off x="6943865" y="3106984"/>
            <a:ext cx="688009" cy="307777"/>
          </a:xfrm>
          <a:prstGeom prst="rect">
            <a:avLst/>
          </a:prstGeom>
          <a:noFill/>
        </p:spPr>
        <p:txBody>
          <a:bodyPr wrap="none" rtlCol="0">
            <a:spAutoFit/>
          </a:bodyPr>
          <a:lstStyle/>
          <a:p>
            <a:r>
              <a:rPr lang="en-SE" sz="1400" dirty="0">
                <a:latin typeface="Titillium Web" pitchFamily="2" charset="77"/>
              </a:rPr>
              <a:t>Assign</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39731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2" name="Straight Arrow Connector 31">
            <a:extLst>
              <a:ext uri="{FF2B5EF4-FFF2-40B4-BE49-F238E27FC236}">
                <a16:creationId xmlns:a16="http://schemas.microsoft.com/office/drawing/2014/main" id="{B1195B0A-11FB-3E79-5D0B-7F1D0FBEC426}"/>
              </a:ext>
            </a:extLst>
          </p:cNvPr>
          <p:cNvCxnSpPr/>
          <p:nvPr/>
        </p:nvCxnSpPr>
        <p:spPr>
          <a:xfrm flipV="1">
            <a:off x="8888274" y="2808114"/>
            <a:ext cx="0" cy="147440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013926-14EA-E779-6A2B-0631CAA6D625}"/>
              </a:ext>
            </a:extLst>
          </p:cNvPr>
          <p:cNvSpPr txBox="1"/>
          <p:nvPr/>
        </p:nvSpPr>
        <p:spPr>
          <a:xfrm>
            <a:off x="8933920" y="2999262"/>
            <a:ext cx="772969" cy="523220"/>
          </a:xfrm>
          <a:prstGeom prst="rect">
            <a:avLst/>
          </a:prstGeom>
          <a:noFill/>
        </p:spPr>
        <p:txBody>
          <a:bodyPr wrap="none" rtlCol="0">
            <a:spAutoFit/>
          </a:bodyPr>
          <a:lstStyle/>
          <a:p>
            <a:r>
              <a:rPr lang="en-SE" sz="1400" dirty="0">
                <a:latin typeface="Titillium Web" pitchFamily="2" charset="77"/>
              </a:rPr>
              <a:t>Meta</a:t>
            </a:r>
          </a:p>
          <a:p>
            <a:r>
              <a:rPr lang="en-SE" sz="1400" dirty="0">
                <a:latin typeface="Titillium Web" pitchFamily="2" charset="77"/>
              </a:rPr>
              <a:t>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97424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1" name="Curved Connector 30">
            <a:extLst>
              <a:ext uri="{FF2B5EF4-FFF2-40B4-BE49-F238E27FC236}">
                <a16:creationId xmlns:a16="http://schemas.microsoft.com/office/drawing/2014/main" id="{A6ED9A1E-E286-1674-3D62-A20D395A4FDC}"/>
              </a:ext>
            </a:extLst>
          </p:cNvPr>
          <p:cNvCxnSpPr>
            <a:cxnSpLocks/>
            <a:endCxn id="20" idx="6"/>
          </p:cNvCxnSpPr>
          <p:nvPr/>
        </p:nvCxnSpPr>
        <p:spPr>
          <a:xfrm rot="10800000" flipV="1">
            <a:off x="8498822" y="4781391"/>
            <a:ext cx="866743" cy="849744"/>
          </a:xfrm>
          <a:prstGeom prst="curvedConnector3">
            <a:avLst>
              <a:gd name="adj1" fmla="val -39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F5FC14-9262-BF57-2900-952E97B0ECD4}"/>
              </a:ext>
            </a:extLst>
          </p:cNvPr>
          <p:cNvSpPr txBox="1"/>
          <p:nvPr/>
        </p:nvSpPr>
        <p:spPr>
          <a:xfrm>
            <a:off x="8513123" y="4923265"/>
            <a:ext cx="726481" cy="307777"/>
          </a:xfrm>
          <a:prstGeom prst="rect">
            <a:avLst/>
          </a:prstGeom>
          <a:noFill/>
        </p:spPr>
        <p:txBody>
          <a:bodyPr wrap="none" rtlCol="0">
            <a:spAutoFit/>
          </a:bodyPr>
          <a:lstStyle/>
          <a:p>
            <a:r>
              <a:rPr lang="en-SE" sz="1400" dirty="0">
                <a:latin typeface="Titillium Web" pitchFamily="2" charset="77"/>
              </a:rPr>
              <a:t>Launch</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38F2908C-28DA-3D05-EED6-719A4E4E6391}"/>
              </a:ext>
            </a:extLst>
          </p:cNvPr>
          <p:cNvSpPr/>
          <p:nvPr/>
        </p:nvSpPr>
        <p:spPr>
          <a:xfrm>
            <a:off x="7892534" y="5318052"/>
            <a:ext cx="606287" cy="626165"/>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92037B5D-785A-81FC-C043-8D4AA0C3ED6D}"/>
              </a:ext>
            </a:extLst>
          </p:cNvPr>
          <p:cNvCxnSpPr>
            <a:cxnSpLocks/>
            <a:stCxn id="19" idx="4"/>
            <a:endCxn id="20" idx="0"/>
          </p:cNvCxnSpPr>
          <p:nvPr/>
        </p:nvCxnSpPr>
        <p:spPr>
          <a:xfrm flipH="1">
            <a:off x="8195678" y="1177019"/>
            <a:ext cx="14302" cy="414103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159377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 name="Straight Arrow Connector 2">
            <a:extLst>
              <a:ext uri="{FF2B5EF4-FFF2-40B4-BE49-F238E27FC236}">
                <a16:creationId xmlns:a16="http://schemas.microsoft.com/office/drawing/2014/main" id="{285074AA-9080-A5B2-C31D-77DD008595A0}"/>
              </a:ext>
            </a:extLst>
          </p:cNvPr>
          <p:cNvCxnSpPr/>
          <p:nvPr/>
        </p:nvCxnSpPr>
        <p:spPr>
          <a:xfrm flipV="1">
            <a:off x="8930682" y="2849085"/>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D14D70-09E3-EF6A-AB25-78AC4DF232B4}"/>
              </a:ext>
            </a:extLst>
          </p:cNvPr>
          <p:cNvSpPr txBox="1"/>
          <p:nvPr/>
        </p:nvSpPr>
        <p:spPr>
          <a:xfrm>
            <a:off x="8937440" y="3525801"/>
            <a:ext cx="1221809" cy="307777"/>
          </a:xfrm>
          <a:prstGeom prst="rect">
            <a:avLst/>
          </a:prstGeom>
          <a:noFill/>
        </p:spPr>
        <p:txBody>
          <a:bodyPr wrap="none" rtlCol="0">
            <a:spAutoFit/>
          </a:bodyPr>
          <a:lstStyle/>
          <a:p>
            <a:r>
              <a:rPr lang="en-SE" sz="1400" dirty="0">
                <a:latin typeface="Titillium Web" pitchFamily="2" charset="77"/>
              </a:rPr>
              <a:t>Close 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358778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604215-AA80-F1B2-1439-8738894BD937}"/>
              </a:ext>
            </a:extLst>
          </p:cNvPr>
          <p:cNvSpPr txBox="1"/>
          <p:nvPr/>
        </p:nvSpPr>
        <p:spPr>
          <a:xfrm>
            <a:off x="6096001" y="153631"/>
            <a:ext cx="5783858" cy="1200329"/>
          </a:xfrm>
          <a:prstGeom prst="rect">
            <a:avLst/>
          </a:prstGeom>
          <a:noFill/>
        </p:spPr>
        <p:txBody>
          <a:bodyPr wrap="square" rtlCol="0">
            <a:spAutoFit/>
          </a:bodyPr>
          <a:lstStyle/>
          <a:p>
            <a:pPr algn="ctr"/>
            <a:r>
              <a:rPr lang="en-SE" dirty="0">
                <a:latin typeface="Titillium Web" pitchFamily="2" charset="77"/>
              </a:rPr>
              <a:t>A Colonies Workflow is a dependency graph of </a:t>
            </a:r>
            <a:r>
              <a:rPr lang="en-SE" b="1" dirty="0">
                <a:solidFill>
                  <a:srgbClr val="00B050"/>
                </a:solidFill>
                <a:latin typeface="Titillium Web" pitchFamily="2" charset="77"/>
              </a:rPr>
              <a:t>composable functions </a:t>
            </a:r>
            <a:r>
              <a:rPr lang="en-SE" dirty="0">
                <a:latin typeface="Titillium Web" pitchFamily="2" charset="77"/>
              </a:rPr>
              <a:t>that can be </a:t>
            </a:r>
            <a:r>
              <a:rPr lang="en-SE" b="1" dirty="0">
                <a:solidFill>
                  <a:srgbClr val="00B0F0"/>
                </a:solidFill>
                <a:latin typeface="Titillium Web" pitchFamily="2" charset="77"/>
              </a:rPr>
              <a:t>implemented seperately</a:t>
            </a:r>
            <a:r>
              <a:rPr lang="en-SE" dirty="0">
                <a:solidFill>
                  <a:schemeClr val="accent2">
                    <a:lumMod val="75000"/>
                  </a:schemeClr>
                </a:solidFill>
                <a:latin typeface="Titillium Web" pitchFamily="2" charset="77"/>
              </a:rPr>
              <a:t> </a:t>
            </a:r>
            <a:r>
              <a:rPr lang="en-SE" dirty="0">
                <a:latin typeface="Titillium Web" pitchFamily="2" charset="77"/>
              </a:rPr>
              <a:t>and </a:t>
            </a:r>
            <a:r>
              <a:rPr lang="en-GB" b="1" dirty="0">
                <a:solidFill>
                  <a:srgbClr val="7030A0"/>
                </a:solidFill>
                <a:latin typeface="Titillium Web" pitchFamily="2" charset="77"/>
              </a:rPr>
              <a:t>independently</a:t>
            </a:r>
            <a:r>
              <a:rPr lang="en-SE" dirty="0">
                <a:latin typeface="Titillium Web" pitchFamily="2" charset="77"/>
              </a:rPr>
              <a:t> without understanding the whole system </a:t>
            </a: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517963-0B20-72DA-92E0-C92B733011CF}"/>
              </a:ext>
            </a:extLst>
          </p:cNvPr>
          <p:cNvSpPr txBox="1"/>
          <p:nvPr/>
        </p:nvSpPr>
        <p:spPr>
          <a:xfrm>
            <a:off x="2127880" y="4689448"/>
            <a:ext cx="7469662" cy="646331"/>
          </a:xfrm>
          <a:prstGeom prst="rect">
            <a:avLst/>
          </a:prstGeom>
          <a:noFill/>
        </p:spPr>
        <p:txBody>
          <a:bodyPr wrap="square" rtlCol="0">
            <a:spAutoFit/>
          </a:bodyPr>
          <a:lstStyle/>
          <a:p>
            <a:pPr algn="ctr"/>
            <a:r>
              <a:rPr lang="en-GB" dirty="0">
                <a:latin typeface="Titillium Web" pitchFamily="2" charset="77"/>
              </a:rPr>
              <a:t>Enables complex machine learning workloads in </a:t>
            </a:r>
            <a:r>
              <a:rPr lang="en-GB" b="1" dirty="0">
                <a:solidFill>
                  <a:srgbClr val="FF0000"/>
                </a:solidFill>
                <a:latin typeface="Titillium Web" pitchFamily="2" charset="77"/>
              </a:rPr>
              <a:t>compute continuums</a:t>
            </a:r>
            <a:r>
              <a:rPr lang="en-GB" dirty="0">
                <a:solidFill>
                  <a:srgbClr val="FF0000"/>
                </a:solidFill>
                <a:latin typeface="Titillium Web" pitchFamily="2" charset="77"/>
              </a:rPr>
              <a:t> </a:t>
            </a:r>
            <a:r>
              <a:rPr lang="en-GB" dirty="0">
                <a:latin typeface="Titillium Web" pitchFamily="2" charset="77"/>
              </a:rPr>
              <a:t>spanning devices, clouds and edge networks over the Internet</a:t>
            </a:r>
            <a:endParaRPr lang="en-SE" dirty="0">
              <a:latin typeface="Titillium Web" pitchFamily="2" charset="77"/>
            </a:endParaRPr>
          </a:p>
        </p:txBody>
      </p:sp>
    </p:spTree>
    <p:extLst>
      <p:ext uri="{BB962C8B-B14F-4D97-AF65-F5344CB8AC3E}">
        <p14:creationId xmlns:p14="http://schemas.microsoft.com/office/powerpoint/2010/main" val="67070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56" name="TextBox 55">
            <a:extLst>
              <a:ext uri="{FF2B5EF4-FFF2-40B4-BE49-F238E27FC236}">
                <a16:creationId xmlns:a16="http://schemas.microsoft.com/office/drawing/2014/main" id="{A3787573-2E89-8ECE-2DC6-D2DD1622A1DC}"/>
              </a:ext>
            </a:extLst>
          </p:cNvPr>
          <p:cNvSpPr txBox="1"/>
          <p:nvPr/>
        </p:nvSpPr>
        <p:spPr>
          <a:xfrm>
            <a:off x="8037599" y="6172820"/>
            <a:ext cx="1188146" cy="369332"/>
          </a:xfrm>
          <a:prstGeom prst="rect">
            <a:avLst/>
          </a:prstGeom>
          <a:noFill/>
        </p:spPr>
        <p:txBody>
          <a:bodyPr wrap="none" rtlCol="0">
            <a:spAutoFit/>
          </a:bodyPr>
          <a:lstStyle/>
          <a:p>
            <a:r>
              <a:rPr lang="en-SE" dirty="0">
                <a:latin typeface="Titillium Web" pitchFamily="2" charset="77"/>
              </a:rPr>
              <a:t>IoT Devies</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608D28-69C5-FE91-D92C-B78583563888}"/>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Tree>
    <p:extLst>
      <p:ext uri="{BB962C8B-B14F-4D97-AF65-F5344CB8AC3E}">
        <p14:creationId xmlns:p14="http://schemas.microsoft.com/office/powerpoint/2010/main" val="127138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39" name="TextBox 38">
            <a:extLst>
              <a:ext uri="{FF2B5EF4-FFF2-40B4-BE49-F238E27FC236}">
                <a16:creationId xmlns:a16="http://schemas.microsoft.com/office/drawing/2014/main" id="{EB14D8BE-CD37-70A0-02BC-2D19805A3934}"/>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
        <p:nvSpPr>
          <p:cNvPr id="56" name="TextBox 55">
            <a:extLst>
              <a:ext uri="{FF2B5EF4-FFF2-40B4-BE49-F238E27FC236}">
                <a16:creationId xmlns:a16="http://schemas.microsoft.com/office/drawing/2014/main" id="{A3787573-2E89-8ECE-2DC6-D2DD1622A1DC}"/>
              </a:ext>
            </a:extLst>
          </p:cNvPr>
          <p:cNvSpPr txBox="1"/>
          <p:nvPr/>
        </p:nvSpPr>
        <p:spPr>
          <a:xfrm>
            <a:off x="7910513" y="6163195"/>
            <a:ext cx="1505540" cy="369332"/>
          </a:xfrm>
          <a:prstGeom prst="rect">
            <a:avLst/>
          </a:prstGeom>
          <a:noFill/>
        </p:spPr>
        <p:txBody>
          <a:bodyPr wrap="none" rtlCol="0">
            <a:spAutoFit/>
          </a:bodyPr>
          <a:lstStyle/>
          <a:p>
            <a:r>
              <a:rPr lang="en-SE" dirty="0">
                <a:latin typeface="Titillium Web" pitchFamily="2" charset="77"/>
              </a:rPr>
              <a:t>Web Browser</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E0E798-F2E3-73B6-523C-2CB12615C11C}"/>
              </a:ext>
            </a:extLst>
          </p:cNvPr>
          <p:cNvSpPr txBox="1"/>
          <p:nvPr/>
        </p:nvSpPr>
        <p:spPr>
          <a:xfrm>
            <a:off x="6642114" y="518831"/>
            <a:ext cx="5402441" cy="1477328"/>
          </a:xfrm>
          <a:prstGeom prst="rect">
            <a:avLst/>
          </a:prstGeom>
          <a:noFill/>
        </p:spPr>
        <p:txBody>
          <a:bodyPr wrap="none" rtlCol="0">
            <a:spAutoFit/>
          </a:bodyPr>
          <a:lstStyle/>
          <a:p>
            <a:r>
              <a:rPr lang="en-SE" b="1" dirty="0">
                <a:latin typeface="Titillium Web" pitchFamily="2" charset="77"/>
              </a:rPr>
              <a:t>Function-as-a-service</a:t>
            </a:r>
          </a:p>
          <a:p>
            <a:r>
              <a:rPr lang="en-GB" dirty="0">
                <a:latin typeface="Titillium Web" pitchFamily="2" charset="77"/>
                <a:hlinkClick r:id="rId2"/>
              </a:rPr>
              <a:t>https://en.wikipedia.org/wiki/Function_as_a_service</a:t>
            </a:r>
            <a:endParaRPr lang="en-GB" dirty="0">
              <a:latin typeface="Titillium Web" pitchFamily="2" charset="77"/>
            </a:endParaRPr>
          </a:p>
          <a:p>
            <a:endParaRPr lang="en-GB" dirty="0">
              <a:latin typeface="Titillium Web" pitchFamily="2" charset="77"/>
            </a:endParaRPr>
          </a:p>
          <a:p>
            <a:r>
              <a:rPr lang="en-GB" dirty="0">
                <a:latin typeface="Titillium Web" pitchFamily="2" charset="77"/>
              </a:rPr>
              <a:t>BUT, with with universal access across platforms </a:t>
            </a:r>
          </a:p>
          <a:p>
            <a:r>
              <a:rPr lang="en-GB" dirty="0">
                <a:latin typeface="Titillium Web" pitchFamily="2" charset="77"/>
              </a:rPr>
              <a:t>(not only within one cloud) </a:t>
            </a:r>
            <a:endParaRPr lang="en-SE" dirty="0">
              <a:latin typeface="Titillium Web" pitchFamily="2" charset="77"/>
            </a:endParaRPr>
          </a:p>
        </p:txBody>
      </p:sp>
    </p:spTree>
    <p:extLst>
      <p:ext uri="{BB962C8B-B14F-4D97-AF65-F5344CB8AC3E}">
        <p14:creationId xmlns:p14="http://schemas.microsoft.com/office/powerpoint/2010/main" val="13410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6"/>
          <p:cNvPicPr preferRelativeResize="0"/>
          <p:nvPr/>
        </p:nvPicPr>
        <p:blipFill rotWithShape="1">
          <a:blip r:embed="rId3">
            <a:alphaModFix/>
          </a:blip>
          <a:srcRect r="22239"/>
          <a:stretch/>
        </p:blipFill>
        <p:spPr>
          <a:xfrm>
            <a:off x="366925" y="2233220"/>
            <a:ext cx="3874400" cy="3735500"/>
          </a:xfrm>
          <a:prstGeom prst="rect">
            <a:avLst/>
          </a:prstGeom>
          <a:noFill/>
          <a:ln>
            <a:noFill/>
          </a:ln>
        </p:spPr>
      </p:pic>
      <p:sp>
        <p:nvSpPr>
          <p:cNvPr id="105" name="Google Shape;105;p16"/>
          <p:cNvSpPr txBox="1"/>
          <p:nvPr/>
        </p:nvSpPr>
        <p:spPr>
          <a:xfrm>
            <a:off x="7052617" y="2040891"/>
            <a:ext cx="5555742" cy="2831504"/>
          </a:xfrm>
          <a:prstGeom prst="rect">
            <a:avLst/>
          </a:prstGeom>
          <a:noFill/>
          <a:ln>
            <a:noFill/>
          </a:ln>
        </p:spPr>
        <p:txBody>
          <a:bodyPr spcFirstLastPara="1" wrap="square" lIns="121900" tIns="121900" rIns="121900" bIns="121900" anchor="t" anchorCtr="0">
            <a:spAutoFit/>
          </a:bodyPr>
          <a:lstStyle/>
          <a:p>
            <a:r>
              <a:rPr lang="sv" sz="5600" dirty="0">
                <a:solidFill>
                  <a:schemeClr val="lt1"/>
                </a:solidFill>
                <a:latin typeface="Titillium Web" pitchFamily="2" charset="77"/>
                <a:ea typeface="Roboto"/>
                <a:cs typeface="Roboto"/>
                <a:sym typeface="Roboto"/>
              </a:rPr>
              <a:t>GET TO KNOW YOUR ROCK MASS </a:t>
            </a:r>
            <a:endParaRPr sz="5600" dirty="0">
              <a:solidFill>
                <a:srgbClr val="FFFFFF"/>
              </a:solidFill>
              <a:latin typeface="Titillium Web" pitchFamily="2" charset="77"/>
              <a:ea typeface="Roboto"/>
              <a:cs typeface="Roboto"/>
              <a:sym typeface="Roboto"/>
            </a:endParaRPr>
          </a:p>
        </p:txBody>
      </p:sp>
      <p:pic>
        <p:nvPicPr>
          <p:cNvPr id="106" name="Google Shape;106;p16"/>
          <p:cNvPicPr preferRelativeResize="0"/>
          <p:nvPr/>
        </p:nvPicPr>
        <p:blipFill rotWithShape="1">
          <a:blip r:embed="rId4">
            <a:alphaModFix/>
          </a:blip>
          <a:srcRect r="10881"/>
          <a:stretch/>
        </p:blipFill>
        <p:spPr>
          <a:xfrm>
            <a:off x="4965557" y="1462085"/>
            <a:ext cx="7460931" cy="4506635"/>
          </a:xfrm>
          <a:prstGeom prst="rect">
            <a:avLst/>
          </a:prstGeom>
          <a:noFill/>
          <a:ln>
            <a:noFill/>
          </a:ln>
        </p:spPr>
      </p:pic>
      <p:sp>
        <p:nvSpPr>
          <p:cNvPr id="3" name="Title 1">
            <a:extLst>
              <a:ext uri="{FF2B5EF4-FFF2-40B4-BE49-F238E27FC236}">
                <a16:creationId xmlns:a16="http://schemas.microsoft.com/office/drawing/2014/main" id="{80688B26-1C28-6D5E-9041-B958F8E704C2}"/>
              </a:ext>
            </a:extLst>
          </p:cNvPr>
          <p:cNvSpPr txBox="1">
            <a:spLocks/>
          </p:cNvSpPr>
          <p:nvPr/>
        </p:nvSpPr>
        <p:spPr>
          <a:xfrm>
            <a:off x="384799" y="186592"/>
            <a:ext cx="10515600" cy="9860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SE" sz="4400" dirty="0">
                <a:latin typeface="Titillium Web" pitchFamily="2" charset="77"/>
              </a:rPr>
              <a:t>RockSigma BEMIS product </a:t>
            </a:r>
          </a:p>
        </p:txBody>
      </p:sp>
      <p:sp>
        <p:nvSpPr>
          <p:cNvPr id="5" name="TextBox 4">
            <a:extLst>
              <a:ext uri="{FF2B5EF4-FFF2-40B4-BE49-F238E27FC236}">
                <a16:creationId xmlns:a16="http://schemas.microsoft.com/office/drawing/2014/main" id="{BA744B59-9270-5586-0E15-44D4C804F8CF}"/>
              </a:ext>
            </a:extLst>
          </p:cNvPr>
          <p:cNvSpPr txBox="1"/>
          <p:nvPr/>
        </p:nvSpPr>
        <p:spPr>
          <a:xfrm>
            <a:off x="384798" y="1309890"/>
            <a:ext cx="9710177" cy="646331"/>
          </a:xfrm>
          <a:prstGeom prst="rect">
            <a:avLst/>
          </a:prstGeom>
          <a:noFill/>
        </p:spPr>
        <p:txBody>
          <a:bodyPr wrap="square">
            <a:spAutoFit/>
          </a:bodyPr>
          <a:lstStyle/>
          <a:p>
            <a:r>
              <a:rPr lang="en-GB" dirty="0">
                <a:latin typeface="Titillium Web" pitchFamily="2" charset="77"/>
              </a:rPr>
              <a:t>BEMIS is a fully automatic, near real-time, robust and self-learning seismic processing service of mining induced seismic events</a:t>
            </a:r>
            <a:endParaRPr lang="en-SE" dirty="0">
              <a:latin typeface="Titillium Web" pitchFamily="2"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014E-5347-8E53-9C62-901D6C9EC600}"/>
              </a:ext>
            </a:extLst>
          </p:cNvPr>
          <p:cNvSpPr>
            <a:spLocks noGrp="1"/>
          </p:cNvSpPr>
          <p:nvPr>
            <p:ph type="title"/>
          </p:nvPr>
        </p:nvSpPr>
        <p:spPr/>
        <p:txBody>
          <a:bodyPr/>
          <a:lstStyle/>
          <a:p>
            <a:r>
              <a:rPr lang="en-SE" dirty="0">
                <a:latin typeface="Titillium Web" pitchFamily="2" charset="77"/>
              </a:rPr>
              <a:t>BEMIS</a:t>
            </a:r>
          </a:p>
        </p:txBody>
      </p:sp>
      <p:pic>
        <p:nvPicPr>
          <p:cNvPr id="5" name="Picture 4">
            <a:extLst>
              <a:ext uri="{FF2B5EF4-FFF2-40B4-BE49-F238E27FC236}">
                <a16:creationId xmlns:a16="http://schemas.microsoft.com/office/drawing/2014/main" id="{A172BB32-CD5F-F41A-4DB8-7D453E580676}"/>
              </a:ext>
            </a:extLst>
          </p:cNvPr>
          <p:cNvPicPr>
            <a:picLocks noChangeAspect="1"/>
          </p:cNvPicPr>
          <p:nvPr/>
        </p:nvPicPr>
        <p:blipFill>
          <a:blip r:embed="rId3"/>
          <a:stretch>
            <a:fillRect/>
          </a:stretch>
        </p:blipFill>
        <p:spPr>
          <a:xfrm>
            <a:off x="1414488" y="2933188"/>
            <a:ext cx="1758291" cy="500327"/>
          </a:xfrm>
          <a:prstGeom prst="rect">
            <a:avLst/>
          </a:prstGeom>
        </p:spPr>
      </p:pic>
      <p:pic>
        <p:nvPicPr>
          <p:cNvPr id="7" name="Picture 6">
            <a:extLst>
              <a:ext uri="{FF2B5EF4-FFF2-40B4-BE49-F238E27FC236}">
                <a16:creationId xmlns:a16="http://schemas.microsoft.com/office/drawing/2014/main" id="{51C2CA9B-E308-349F-F320-1F29E9D07720}"/>
              </a:ext>
            </a:extLst>
          </p:cNvPr>
          <p:cNvPicPr>
            <a:picLocks noChangeAspect="1"/>
          </p:cNvPicPr>
          <p:nvPr/>
        </p:nvPicPr>
        <p:blipFill>
          <a:blip r:embed="rId4"/>
          <a:stretch>
            <a:fillRect/>
          </a:stretch>
        </p:blipFill>
        <p:spPr>
          <a:xfrm>
            <a:off x="1414488" y="3684498"/>
            <a:ext cx="1527039" cy="500327"/>
          </a:xfrm>
          <a:prstGeom prst="rect">
            <a:avLst/>
          </a:prstGeom>
        </p:spPr>
      </p:pic>
      <p:pic>
        <p:nvPicPr>
          <p:cNvPr id="9" name="Picture 8">
            <a:extLst>
              <a:ext uri="{FF2B5EF4-FFF2-40B4-BE49-F238E27FC236}">
                <a16:creationId xmlns:a16="http://schemas.microsoft.com/office/drawing/2014/main" id="{980C0D56-BE25-5508-4688-58FD08FEAE9F}"/>
              </a:ext>
            </a:extLst>
          </p:cNvPr>
          <p:cNvPicPr>
            <a:picLocks noChangeAspect="1"/>
          </p:cNvPicPr>
          <p:nvPr/>
        </p:nvPicPr>
        <p:blipFill>
          <a:blip r:embed="rId5"/>
          <a:stretch>
            <a:fillRect/>
          </a:stretch>
        </p:blipFill>
        <p:spPr>
          <a:xfrm>
            <a:off x="1414488" y="4459822"/>
            <a:ext cx="2077746" cy="500327"/>
          </a:xfrm>
          <a:prstGeom prst="rect">
            <a:avLst/>
          </a:prstGeom>
        </p:spPr>
      </p:pic>
      <p:pic>
        <p:nvPicPr>
          <p:cNvPr id="11" name="Picture 10">
            <a:extLst>
              <a:ext uri="{FF2B5EF4-FFF2-40B4-BE49-F238E27FC236}">
                <a16:creationId xmlns:a16="http://schemas.microsoft.com/office/drawing/2014/main" id="{B18D0B0A-8D1C-0F51-96E6-2E3709768149}"/>
              </a:ext>
            </a:extLst>
          </p:cNvPr>
          <p:cNvPicPr>
            <a:picLocks noChangeAspect="1"/>
          </p:cNvPicPr>
          <p:nvPr/>
        </p:nvPicPr>
        <p:blipFill>
          <a:blip r:embed="rId6"/>
          <a:stretch>
            <a:fillRect/>
          </a:stretch>
        </p:blipFill>
        <p:spPr>
          <a:xfrm>
            <a:off x="1414488" y="5189166"/>
            <a:ext cx="1206399" cy="500328"/>
          </a:xfrm>
          <a:prstGeom prst="rect">
            <a:avLst/>
          </a:prstGeom>
        </p:spPr>
      </p:pic>
      <p:sp>
        <p:nvSpPr>
          <p:cNvPr id="12" name="TextBox 11">
            <a:extLst>
              <a:ext uri="{FF2B5EF4-FFF2-40B4-BE49-F238E27FC236}">
                <a16:creationId xmlns:a16="http://schemas.microsoft.com/office/drawing/2014/main" id="{727B4E94-4024-9EE7-169F-032E0703A1AD}"/>
              </a:ext>
            </a:extLst>
          </p:cNvPr>
          <p:cNvSpPr txBox="1"/>
          <p:nvPr/>
        </p:nvSpPr>
        <p:spPr>
          <a:xfrm>
            <a:off x="1414488" y="1906881"/>
            <a:ext cx="1544012" cy="369332"/>
          </a:xfrm>
          <a:prstGeom prst="rect">
            <a:avLst/>
          </a:prstGeom>
          <a:noFill/>
        </p:spPr>
        <p:txBody>
          <a:bodyPr wrap="none" rtlCol="0">
            <a:spAutoFit/>
          </a:bodyPr>
          <a:lstStyle/>
          <a:p>
            <a:r>
              <a:rPr lang="en-SE" b="1" dirty="0">
                <a:latin typeface="Titillium Web" pitchFamily="2" charset="77"/>
              </a:rPr>
              <a:t>Seismograms</a:t>
            </a:r>
          </a:p>
        </p:txBody>
      </p:sp>
      <p:pic>
        <p:nvPicPr>
          <p:cNvPr id="13" name="Picture 12">
            <a:extLst>
              <a:ext uri="{FF2B5EF4-FFF2-40B4-BE49-F238E27FC236}">
                <a16:creationId xmlns:a16="http://schemas.microsoft.com/office/drawing/2014/main" id="{357386D1-CCC3-8937-3789-8FE9F447E922}"/>
              </a:ext>
            </a:extLst>
          </p:cNvPr>
          <p:cNvPicPr>
            <a:picLocks noChangeAspect="1"/>
          </p:cNvPicPr>
          <p:nvPr/>
        </p:nvPicPr>
        <p:blipFill>
          <a:blip r:embed="rId7"/>
          <a:stretch>
            <a:fillRect/>
          </a:stretch>
        </p:blipFill>
        <p:spPr>
          <a:xfrm>
            <a:off x="464394" y="2867792"/>
            <a:ext cx="631117" cy="631117"/>
          </a:xfrm>
          <a:prstGeom prst="rect">
            <a:avLst/>
          </a:prstGeom>
        </p:spPr>
      </p:pic>
      <p:pic>
        <p:nvPicPr>
          <p:cNvPr id="14" name="Picture 13">
            <a:extLst>
              <a:ext uri="{FF2B5EF4-FFF2-40B4-BE49-F238E27FC236}">
                <a16:creationId xmlns:a16="http://schemas.microsoft.com/office/drawing/2014/main" id="{3B6BB614-A66F-27C7-3856-92C581EF167D}"/>
              </a:ext>
            </a:extLst>
          </p:cNvPr>
          <p:cNvPicPr>
            <a:picLocks noChangeAspect="1"/>
          </p:cNvPicPr>
          <p:nvPr/>
        </p:nvPicPr>
        <p:blipFill>
          <a:blip r:embed="rId7"/>
          <a:stretch>
            <a:fillRect/>
          </a:stretch>
        </p:blipFill>
        <p:spPr>
          <a:xfrm>
            <a:off x="469732" y="3631110"/>
            <a:ext cx="631117" cy="631117"/>
          </a:xfrm>
          <a:prstGeom prst="rect">
            <a:avLst/>
          </a:prstGeom>
        </p:spPr>
      </p:pic>
      <p:pic>
        <p:nvPicPr>
          <p:cNvPr id="15" name="Picture 14">
            <a:extLst>
              <a:ext uri="{FF2B5EF4-FFF2-40B4-BE49-F238E27FC236}">
                <a16:creationId xmlns:a16="http://schemas.microsoft.com/office/drawing/2014/main" id="{B9D97685-3298-9C53-1175-F6FEC43C71F6}"/>
              </a:ext>
            </a:extLst>
          </p:cNvPr>
          <p:cNvPicPr>
            <a:picLocks noChangeAspect="1"/>
          </p:cNvPicPr>
          <p:nvPr/>
        </p:nvPicPr>
        <p:blipFill>
          <a:blip r:embed="rId7"/>
          <a:stretch>
            <a:fillRect/>
          </a:stretch>
        </p:blipFill>
        <p:spPr>
          <a:xfrm>
            <a:off x="464394" y="4394428"/>
            <a:ext cx="631117" cy="631117"/>
          </a:xfrm>
          <a:prstGeom prst="rect">
            <a:avLst/>
          </a:prstGeom>
        </p:spPr>
      </p:pic>
      <p:pic>
        <p:nvPicPr>
          <p:cNvPr id="16" name="Picture 15">
            <a:extLst>
              <a:ext uri="{FF2B5EF4-FFF2-40B4-BE49-F238E27FC236}">
                <a16:creationId xmlns:a16="http://schemas.microsoft.com/office/drawing/2014/main" id="{B4174DB0-6DB8-8F10-4DAE-B3D8594AB1F8}"/>
              </a:ext>
            </a:extLst>
          </p:cNvPr>
          <p:cNvPicPr>
            <a:picLocks noChangeAspect="1"/>
          </p:cNvPicPr>
          <p:nvPr/>
        </p:nvPicPr>
        <p:blipFill>
          <a:blip r:embed="rId7"/>
          <a:stretch>
            <a:fillRect/>
          </a:stretch>
        </p:blipFill>
        <p:spPr>
          <a:xfrm>
            <a:off x="469056" y="5123772"/>
            <a:ext cx="631117" cy="631117"/>
          </a:xfrm>
          <a:prstGeom prst="rect">
            <a:avLst/>
          </a:prstGeom>
        </p:spPr>
      </p:pic>
      <p:pic>
        <p:nvPicPr>
          <p:cNvPr id="19" name="Picture 18">
            <a:extLst>
              <a:ext uri="{FF2B5EF4-FFF2-40B4-BE49-F238E27FC236}">
                <a16:creationId xmlns:a16="http://schemas.microsoft.com/office/drawing/2014/main" id="{110CD727-2C03-7C50-7C73-4038A02BE544}"/>
              </a:ext>
            </a:extLst>
          </p:cNvPr>
          <p:cNvPicPr>
            <a:picLocks noChangeAspect="1"/>
          </p:cNvPicPr>
          <p:nvPr/>
        </p:nvPicPr>
        <p:blipFill>
          <a:blip r:embed="rId8"/>
          <a:stretch>
            <a:fillRect/>
          </a:stretch>
        </p:blipFill>
        <p:spPr>
          <a:xfrm>
            <a:off x="8925369" y="3388919"/>
            <a:ext cx="2726024" cy="1746614"/>
          </a:xfrm>
          <a:prstGeom prst="rect">
            <a:avLst/>
          </a:prstGeom>
        </p:spPr>
      </p:pic>
      <p:sp>
        <p:nvSpPr>
          <p:cNvPr id="22" name="Can 21">
            <a:extLst>
              <a:ext uri="{FF2B5EF4-FFF2-40B4-BE49-F238E27FC236}">
                <a16:creationId xmlns:a16="http://schemas.microsoft.com/office/drawing/2014/main" id="{48F5E21B-78E7-CE5E-A0FA-8AE783D08370}"/>
              </a:ext>
            </a:extLst>
          </p:cNvPr>
          <p:cNvSpPr/>
          <p:nvPr/>
        </p:nvSpPr>
        <p:spPr>
          <a:xfrm rot="5400000">
            <a:off x="2517951" y="4051091"/>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sp>
        <p:nvSpPr>
          <p:cNvPr id="23" name="Rectangle 22">
            <a:extLst>
              <a:ext uri="{FF2B5EF4-FFF2-40B4-BE49-F238E27FC236}">
                <a16:creationId xmlns:a16="http://schemas.microsoft.com/office/drawing/2014/main" id="{9FD2D56E-E0FD-4181-47AB-5F56459A62EA}"/>
              </a:ext>
            </a:extLst>
          </p:cNvPr>
          <p:cNvSpPr/>
          <p:nvPr/>
        </p:nvSpPr>
        <p:spPr>
          <a:xfrm>
            <a:off x="5397880" y="2740108"/>
            <a:ext cx="2124335" cy="30442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 </a:t>
            </a:r>
          </a:p>
        </p:txBody>
      </p:sp>
      <p:sp>
        <p:nvSpPr>
          <p:cNvPr id="24" name="Rectangle 23">
            <a:extLst>
              <a:ext uri="{FF2B5EF4-FFF2-40B4-BE49-F238E27FC236}">
                <a16:creationId xmlns:a16="http://schemas.microsoft.com/office/drawing/2014/main" id="{3E215608-EC7A-18B1-BC62-13673D8F86C3}"/>
              </a:ext>
            </a:extLst>
          </p:cNvPr>
          <p:cNvSpPr/>
          <p:nvPr/>
        </p:nvSpPr>
        <p:spPr>
          <a:xfrm rot="5400000">
            <a:off x="6199376" y="4062948"/>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25" name="Right Arrow 24">
            <a:extLst>
              <a:ext uri="{FF2B5EF4-FFF2-40B4-BE49-F238E27FC236}">
                <a16:creationId xmlns:a16="http://schemas.microsoft.com/office/drawing/2014/main" id="{BA018C64-EE5C-FBE9-A411-C099A7EBBE98}"/>
              </a:ext>
            </a:extLst>
          </p:cNvPr>
          <p:cNvSpPr/>
          <p:nvPr/>
        </p:nvSpPr>
        <p:spPr>
          <a:xfrm>
            <a:off x="4403481" y="4063292"/>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Right Arrow 25">
            <a:extLst>
              <a:ext uri="{FF2B5EF4-FFF2-40B4-BE49-F238E27FC236}">
                <a16:creationId xmlns:a16="http://schemas.microsoft.com/office/drawing/2014/main" id="{3729BF01-FB68-F9AF-B78A-6B2ADED444C6}"/>
              </a:ext>
            </a:extLst>
          </p:cNvPr>
          <p:cNvSpPr/>
          <p:nvPr/>
        </p:nvSpPr>
        <p:spPr>
          <a:xfrm>
            <a:off x="8041333" y="4040906"/>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7" name="TextBox 26">
            <a:extLst>
              <a:ext uri="{FF2B5EF4-FFF2-40B4-BE49-F238E27FC236}">
                <a16:creationId xmlns:a16="http://schemas.microsoft.com/office/drawing/2014/main" id="{95CD0E20-F06F-5796-E437-5F11821C6868}"/>
              </a:ext>
            </a:extLst>
          </p:cNvPr>
          <p:cNvSpPr txBox="1"/>
          <p:nvPr/>
        </p:nvSpPr>
        <p:spPr>
          <a:xfrm>
            <a:off x="5788342" y="1907409"/>
            <a:ext cx="1816523" cy="369332"/>
          </a:xfrm>
          <a:prstGeom prst="rect">
            <a:avLst/>
          </a:prstGeom>
          <a:noFill/>
        </p:spPr>
        <p:txBody>
          <a:bodyPr wrap="none" rtlCol="0">
            <a:spAutoFit/>
          </a:bodyPr>
          <a:lstStyle/>
          <a:p>
            <a:r>
              <a:rPr lang="en-SE" b="1" dirty="0">
                <a:latin typeface="Titillium Web" pitchFamily="2" charset="77"/>
              </a:rPr>
              <a:t>Compute Engine</a:t>
            </a:r>
          </a:p>
        </p:txBody>
      </p:sp>
      <p:sp>
        <p:nvSpPr>
          <p:cNvPr id="28" name="TextBox 27">
            <a:extLst>
              <a:ext uri="{FF2B5EF4-FFF2-40B4-BE49-F238E27FC236}">
                <a16:creationId xmlns:a16="http://schemas.microsoft.com/office/drawing/2014/main" id="{B415C76C-A00E-704A-D265-1AF2575BEBFC}"/>
              </a:ext>
            </a:extLst>
          </p:cNvPr>
          <p:cNvSpPr txBox="1"/>
          <p:nvPr/>
        </p:nvSpPr>
        <p:spPr>
          <a:xfrm>
            <a:off x="9562649" y="1906881"/>
            <a:ext cx="1478290" cy="369332"/>
          </a:xfrm>
          <a:prstGeom prst="rect">
            <a:avLst/>
          </a:prstGeom>
          <a:noFill/>
        </p:spPr>
        <p:txBody>
          <a:bodyPr wrap="none" rtlCol="0">
            <a:spAutoFit/>
          </a:bodyPr>
          <a:lstStyle/>
          <a:p>
            <a:r>
              <a:rPr lang="en-SE" b="1" dirty="0">
                <a:latin typeface="Titillium Web" pitchFamily="2" charset="77"/>
              </a:rPr>
              <a:t>Visualization</a:t>
            </a:r>
          </a:p>
        </p:txBody>
      </p:sp>
      <p:pic>
        <p:nvPicPr>
          <p:cNvPr id="30" name="Picture 29">
            <a:extLst>
              <a:ext uri="{FF2B5EF4-FFF2-40B4-BE49-F238E27FC236}">
                <a16:creationId xmlns:a16="http://schemas.microsoft.com/office/drawing/2014/main" id="{9054FDA2-7163-E88C-A3F3-FBF36A7A2510}"/>
              </a:ext>
            </a:extLst>
          </p:cNvPr>
          <p:cNvPicPr>
            <a:picLocks noChangeAspect="1"/>
          </p:cNvPicPr>
          <p:nvPr/>
        </p:nvPicPr>
        <p:blipFill>
          <a:blip r:embed="rId9"/>
          <a:stretch>
            <a:fillRect/>
          </a:stretch>
        </p:blipFill>
        <p:spPr>
          <a:xfrm>
            <a:off x="6025713" y="4063292"/>
            <a:ext cx="1259130" cy="1259130"/>
          </a:xfrm>
          <a:prstGeom prst="rect">
            <a:avLst/>
          </a:prstGeom>
        </p:spPr>
      </p:pic>
      <p:sp>
        <p:nvSpPr>
          <p:cNvPr id="32" name="TextBox 31">
            <a:extLst>
              <a:ext uri="{FF2B5EF4-FFF2-40B4-BE49-F238E27FC236}">
                <a16:creationId xmlns:a16="http://schemas.microsoft.com/office/drawing/2014/main" id="{C2B1B042-DD92-C02A-4285-75CE60A1A641}"/>
              </a:ext>
            </a:extLst>
          </p:cNvPr>
          <p:cNvSpPr txBox="1"/>
          <p:nvPr/>
        </p:nvSpPr>
        <p:spPr>
          <a:xfrm>
            <a:off x="6118481" y="3080214"/>
            <a:ext cx="1073595" cy="461665"/>
          </a:xfrm>
          <a:prstGeom prst="rect">
            <a:avLst/>
          </a:prstGeom>
          <a:noFill/>
        </p:spPr>
        <p:txBody>
          <a:bodyPr wrap="square">
            <a:spAutoFit/>
          </a:bodyPr>
          <a:lstStyle/>
          <a:p>
            <a:r>
              <a:rPr lang="en-SE" sz="2400" b="1" dirty="0">
                <a:solidFill>
                  <a:schemeClr val="tx1"/>
                </a:solidFill>
                <a:latin typeface="Titillium Web" pitchFamily="2" charset="77"/>
              </a:rPr>
              <a:t>BEMIS</a:t>
            </a:r>
            <a:endParaRPr lang="en-SE" b="1" dirty="0">
              <a:latin typeface="Titillium Web" pitchFamily="2" charset="77"/>
            </a:endParaRPr>
          </a:p>
        </p:txBody>
      </p:sp>
      <p:sp>
        <p:nvSpPr>
          <p:cNvPr id="33" name="Rectangle 32">
            <a:extLst>
              <a:ext uri="{FF2B5EF4-FFF2-40B4-BE49-F238E27FC236}">
                <a16:creationId xmlns:a16="http://schemas.microsoft.com/office/drawing/2014/main" id="{555B69BE-24EA-7AB5-1CC7-AE2E65548AFB}"/>
              </a:ext>
            </a:extLst>
          </p:cNvPr>
          <p:cNvSpPr/>
          <p:nvPr/>
        </p:nvSpPr>
        <p:spPr>
          <a:xfrm rot="5400000">
            <a:off x="4066944" y="4062947"/>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34" name="Can 33">
            <a:extLst>
              <a:ext uri="{FF2B5EF4-FFF2-40B4-BE49-F238E27FC236}">
                <a16:creationId xmlns:a16="http://schemas.microsoft.com/office/drawing/2014/main" id="{EACF6520-458B-652D-25EA-3FF99E7331B1}"/>
              </a:ext>
            </a:extLst>
          </p:cNvPr>
          <p:cNvSpPr/>
          <p:nvPr/>
        </p:nvSpPr>
        <p:spPr>
          <a:xfrm>
            <a:off x="5133159" y="6103905"/>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Titillium Web" pitchFamily="2" charset="77"/>
              </a:rPr>
              <a:t>Event </a:t>
            </a:r>
            <a:r>
              <a:rPr lang="sv-SE" dirty="0" err="1">
                <a:solidFill>
                  <a:schemeClr val="tx1"/>
                </a:solidFill>
                <a:latin typeface="Titillium Web" pitchFamily="2" charset="77"/>
              </a:rPr>
              <a:t>Database</a:t>
            </a:r>
            <a:endParaRPr lang="en-SE" dirty="0">
              <a:solidFill>
                <a:schemeClr val="tx1"/>
              </a:solidFill>
              <a:latin typeface="Titillium Web" pitchFamily="2" charset="77"/>
            </a:endParaRPr>
          </a:p>
        </p:txBody>
      </p:sp>
      <p:sp>
        <p:nvSpPr>
          <p:cNvPr id="35" name="TextBox 34">
            <a:extLst>
              <a:ext uri="{FF2B5EF4-FFF2-40B4-BE49-F238E27FC236}">
                <a16:creationId xmlns:a16="http://schemas.microsoft.com/office/drawing/2014/main" id="{EC447712-C409-A553-A467-C0498965B08C}"/>
              </a:ext>
            </a:extLst>
          </p:cNvPr>
          <p:cNvSpPr txBox="1"/>
          <p:nvPr/>
        </p:nvSpPr>
        <p:spPr>
          <a:xfrm>
            <a:off x="838200" y="6051852"/>
            <a:ext cx="2898550" cy="646331"/>
          </a:xfrm>
          <a:prstGeom prst="rect">
            <a:avLst/>
          </a:prstGeom>
          <a:noFill/>
        </p:spPr>
        <p:txBody>
          <a:bodyPr wrap="none" rtlCol="0">
            <a:spAutoFit/>
          </a:bodyPr>
          <a:lstStyle/>
          <a:p>
            <a:r>
              <a:rPr lang="en-SE" dirty="0">
                <a:latin typeface="Titillium Web" pitchFamily="2" charset="77"/>
              </a:rPr>
              <a:t>10</a:t>
            </a:r>
            <a:r>
              <a:rPr lang="en-SE" baseline="30000" dirty="0">
                <a:latin typeface="Titillium Web" pitchFamily="2" charset="77"/>
              </a:rPr>
              <a:t>6  </a:t>
            </a:r>
            <a:r>
              <a:rPr lang="en-SE" dirty="0">
                <a:latin typeface="Titillium Web" pitchFamily="2" charset="77"/>
              </a:rPr>
              <a:t>seismograms every day</a:t>
            </a:r>
          </a:p>
          <a:p>
            <a:r>
              <a:rPr lang="en-SE" dirty="0">
                <a:latin typeface="Titillium Web" pitchFamily="2" charset="77"/>
              </a:rPr>
              <a:t>&gt;100 TB every year </a:t>
            </a:r>
          </a:p>
        </p:txBody>
      </p:sp>
    </p:spTree>
    <p:extLst>
      <p:ext uri="{BB962C8B-B14F-4D97-AF65-F5344CB8AC3E}">
        <p14:creationId xmlns:p14="http://schemas.microsoft.com/office/powerpoint/2010/main" val="299796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3"/>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4"/>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5"/>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Tree>
    <p:extLst>
      <p:ext uri="{BB962C8B-B14F-4D97-AF65-F5344CB8AC3E}">
        <p14:creationId xmlns:p14="http://schemas.microsoft.com/office/powerpoint/2010/main" val="206961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C5C9-7DE6-DA9D-BDE7-B6022E787F19}"/>
              </a:ext>
            </a:extLst>
          </p:cNvPr>
          <p:cNvSpPr>
            <a:spLocks noGrp="1"/>
          </p:cNvSpPr>
          <p:nvPr>
            <p:ph type="title"/>
          </p:nvPr>
        </p:nvSpPr>
        <p:spPr/>
        <p:txBody>
          <a:bodyPr/>
          <a:lstStyle/>
          <a:p>
            <a:r>
              <a:rPr lang="en-SE" dirty="0">
                <a:latin typeface="Titillium Web" pitchFamily="2" charset="77"/>
              </a:rPr>
              <a:t>Introduction</a:t>
            </a:r>
          </a:p>
        </p:txBody>
      </p:sp>
      <p:sp>
        <p:nvSpPr>
          <p:cNvPr id="3" name="Content Placeholder 2">
            <a:extLst>
              <a:ext uri="{FF2B5EF4-FFF2-40B4-BE49-F238E27FC236}">
                <a16:creationId xmlns:a16="http://schemas.microsoft.com/office/drawing/2014/main" id="{8DE26A0F-8914-65EB-06B2-03EED3098795}"/>
              </a:ext>
            </a:extLst>
          </p:cNvPr>
          <p:cNvSpPr>
            <a:spLocks noGrp="1"/>
          </p:cNvSpPr>
          <p:nvPr>
            <p:ph idx="1"/>
          </p:nvPr>
        </p:nvSpPr>
        <p:spPr/>
        <p:txBody>
          <a:bodyPr>
            <a:normAutofit/>
          </a:bodyPr>
          <a:lstStyle/>
          <a:p>
            <a:r>
              <a:rPr lang="en-SE" dirty="0">
                <a:latin typeface="Titillium Web" pitchFamily="2" charset="77"/>
              </a:rPr>
              <a:t>RockSigma – </a:t>
            </a:r>
            <a:r>
              <a:rPr lang="en-SE" i="1" dirty="0">
                <a:latin typeface="Titillium Web" pitchFamily="2" charset="77"/>
              </a:rPr>
              <a:t>Computational Engine for Seismic Processing</a:t>
            </a:r>
          </a:p>
          <a:p>
            <a:pPr lvl="1"/>
            <a:r>
              <a:rPr lang="en-SE" dirty="0">
                <a:latin typeface="Titillium Web" pitchFamily="2" charset="77"/>
              </a:rPr>
              <a:t>How to process 10</a:t>
            </a:r>
            <a:r>
              <a:rPr lang="en-SE" baseline="30000" dirty="0">
                <a:latin typeface="Titillium Web" pitchFamily="2" charset="77"/>
              </a:rPr>
              <a:t>6 </a:t>
            </a:r>
            <a:r>
              <a:rPr lang="en-SE" dirty="0">
                <a:latin typeface="Titillium Web" pitchFamily="2" charset="77"/>
              </a:rPr>
              <a:t>seismograms every day?</a:t>
            </a:r>
          </a:p>
          <a:p>
            <a:pPr lvl="1"/>
            <a:r>
              <a:rPr lang="en-SE" dirty="0">
                <a:latin typeface="Titillium Web" pitchFamily="2" charset="77"/>
              </a:rPr>
              <a:t>How to spin up a huge amount of Docker containers in a short time?</a:t>
            </a:r>
          </a:p>
          <a:p>
            <a:r>
              <a:rPr lang="en-SE" dirty="0">
                <a:latin typeface="Titillium Web" pitchFamily="2" charset="77"/>
              </a:rPr>
              <a:t>RISE - </a:t>
            </a:r>
            <a:r>
              <a:rPr lang="en-SE" i="1" dirty="0">
                <a:latin typeface="Titillium Web" pitchFamily="2" charset="77"/>
              </a:rPr>
              <a:t>Space Data Lab (Digital Earth Sweden)</a:t>
            </a:r>
          </a:p>
          <a:p>
            <a:pPr lvl="1"/>
            <a:r>
              <a:rPr lang="en-SE" dirty="0">
                <a:latin typeface="Titillium Web" pitchFamily="2" charset="77"/>
              </a:rPr>
              <a:t>How to download and analyze petabyte of satellite data?</a:t>
            </a:r>
          </a:p>
          <a:p>
            <a:pPr lvl="1"/>
            <a:r>
              <a:rPr lang="en-SE" dirty="0">
                <a:latin typeface="Titillium Web" pitchFamily="2" charset="77"/>
              </a:rPr>
              <a:t>And how to handle system failures and make sure all data are eventually processed?</a:t>
            </a:r>
          </a:p>
          <a:p>
            <a:r>
              <a:rPr lang="en-SE" dirty="0">
                <a:latin typeface="Titillium Web" pitchFamily="2" charset="77"/>
              </a:rPr>
              <a:t>RISE - </a:t>
            </a:r>
            <a:r>
              <a:rPr lang="en-SE" i="1" dirty="0">
                <a:latin typeface="Titillium Web" pitchFamily="2" charset="77"/>
              </a:rPr>
              <a:t>Edge computing </a:t>
            </a:r>
          </a:p>
          <a:p>
            <a:pPr lvl="1"/>
            <a:r>
              <a:rPr lang="en-SE" dirty="0">
                <a:latin typeface="Titillium Web" pitchFamily="2" charset="77"/>
              </a:rPr>
              <a:t>How to easily deploy and configure edge applications?</a:t>
            </a:r>
          </a:p>
          <a:p>
            <a:pPr lvl="1"/>
            <a:endParaRPr lang="en-GB" dirty="0">
              <a:latin typeface="Titillium Web" pitchFamily="2" charset="77"/>
            </a:endParaRPr>
          </a:p>
          <a:p>
            <a:pPr lvl="1"/>
            <a:endParaRPr lang="en-GB" dirty="0">
              <a:latin typeface="Titillium Web" pitchFamily="2" charset="77"/>
            </a:endParaRPr>
          </a:p>
          <a:p>
            <a:pPr lvl="1"/>
            <a:endParaRPr lang="en-SE" dirty="0">
              <a:latin typeface="Titillium Web" pitchFamily="2" charset="77"/>
            </a:endParaRPr>
          </a:p>
        </p:txBody>
      </p:sp>
    </p:spTree>
    <p:extLst>
      <p:ext uri="{BB962C8B-B14F-4D97-AF65-F5344CB8AC3E}">
        <p14:creationId xmlns:p14="http://schemas.microsoft.com/office/powerpoint/2010/main" val="776309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2"/>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3"/>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4"/>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7" name="TextBox 156">
            <a:extLst>
              <a:ext uri="{FF2B5EF4-FFF2-40B4-BE49-F238E27FC236}">
                <a16:creationId xmlns:a16="http://schemas.microsoft.com/office/drawing/2014/main" id="{E1C137A5-A83E-B3D6-C058-E83CD79B0776}"/>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sp>
        <p:nvSpPr>
          <p:cNvPr id="162" name="TextBox 161">
            <a:extLst>
              <a:ext uri="{FF2B5EF4-FFF2-40B4-BE49-F238E27FC236}">
                <a16:creationId xmlns:a16="http://schemas.microsoft.com/office/drawing/2014/main" id="{AFC07484-19F5-7C7E-9056-714B1BCDF815}"/>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spTree>
    <p:extLst>
      <p:ext uri="{BB962C8B-B14F-4D97-AF65-F5344CB8AC3E}">
        <p14:creationId xmlns:p14="http://schemas.microsoft.com/office/powerpoint/2010/main" val="2359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7D2B946-45E5-C8E5-6C6D-0456F88F11F1}"/>
              </a:ext>
            </a:extLst>
          </p:cNvPr>
          <p:cNvSpPr/>
          <p:nvPr/>
        </p:nvSpPr>
        <p:spPr>
          <a:xfrm>
            <a:off x="5151950" y="3334307"/>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9" name="Rectangle 8">
            <a:extLst>
              <a:ext uri="{FF2B5EF4-FFF2-40B4-BE49-F238E27FC236}">
                <a16:creationId xmlns:a16="http://schemas.microsoft.com/office/drawing/2014/main" id="{8BF1C72C-C7D8-50D3-8891-7C5D53B2FD24}"/>
              </a:ext>
            </a:extLst>
          </p:cNvPr>
          <p:cNvSpPr/>
          <p:nvPr/>
        </p:nvSpPr>
        <p:spPr>
          <a:xfrm>
            <a:off x="930942" y="3336351"/>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18" name="Rectangle 17">
            <a:extLst>
              <a:ext uri="{FF2B5EF4-FFF2-40B4-BE49-F238E27FC236}">
                <a16:creationId xmlns:a16="http://schemas.microsoft.com/office/drawing/2014/main" id="{1AF18D6F-652C-BAF1-DE84-C8CEF64CE9A0}"/>
              </a:ext>
            </a:extLst>
          </p:cNvPr>
          <p:cNvSpPr/>
          <p:nvPr/>
        </p:nvSpPr>
        <p:spPr>
          <a:xfrm>
            <a:off x="930943" y="2971019"/>
            <a:ext cx="10193376"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39045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0141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537039" y="4528725"/>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2891820" y="450972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7874582" y="4509727"/>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rot="5400000">
            <a:off x="10680440" y="4525544"/>
            <a:ext cx="1734770" cy="369332"/>
          </a:xfrm>
          <a:prstGeom prst="rect">
            <a:avLst/>
          </a:prstGeom>
          <a:noFill/>
        </p:spPr>
        <p:txBody>
          <a:bodyPr wrap="none" rtlCol="0">
            <a:spAutoFit/>
          </a:bodyPr>
          <a:lstStyle/>
          <a:p>
            <a:r>
              <a:rPr lang="en-SE" dirty="0">
                <a:latin typeface="Titillium Web" pitchFamily="2" charset="77"/>
              </a:rPr>
              <a:t>Kubernete Pods</a:t>
            </a:r>
          </a:p>
        </p:txBody>
      </p:sp>
      <p:sp>
        <p:nvSpPr>
          <p:cNvPr id="73" name="Rectangle 72">
            <a:extLst>
              <a:ext uri="{FF2B5EF4-FFF2-40B4-BE49-F238E27FC236}">
                <a16:creationId xmlns:a16="http://schemas.microsoft.com/office/drawing/2014/main" id="{A0E8862B-F49B-DEDA-043B-9BAA133F05E7}"/>
              </a:ext>
            </a:extLst>
          </p:cNvPr>
          <p:cNvSpPr/>
          <p:nvPr/>
        </p:nvSpPr>
        <p:spPr>
          <a:xfrm>
            <a:off x="5303972"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5404799"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989636"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7090463"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BC5BA4D-2A7F-51EF-33CB-5408D2ACDDB8}"/>
              </a:ext>
            </a:extLst>
          </p:cNvPr>
          <p:cNvSpPr/>
          <p:nvPr/>
        </p:nvSpPr>
        <p:spPr>
          <a:xfrm>
            <a:off x="5793246" y="454496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61" name="Oval 60">
            <a:extLst>
              <a:ext uri="{FF2B5EF4-FFF2-40B4-BE49-F238E27FC236}">
                <a16:creationId xmlns:a16="http://schemas.microsoft.com/office/drawing/2014/main" id="{9B057AB9-1E7B-ED1B-CC98-9A75270ABE55}"/>
              </a:ext>
            </a:extLst>
          </p:cNvPr>
          <p:cNvSpPr/>
          <p:nvPr/>
        </p:nvSpPr>
        <p:spPr>
          <a:xfrm>
            <a:off x="7142213"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98" name="Can 97">
            <a:extLst>
              <a:ext uri="{FF2B5EF4-FFF2-40B4-BE49-F238E27FC236}">
                <a16:creationId xmlns:a16="http://schemas.microsoft.com/office/drawing/2014/main" id="{FBECE667-3008-B984-FE62-3F5764B34AC0}"/>
              </a:ext>
            </a:extLst>
          </p:cNvPr>
          <p:cNvSpPr/>
          <p:nvPr/>
        </p:nvSpPr>
        <p:spPr>
          <a:xfrm>
            <a:off x="8951832" y="3645267"/>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Event Database</a:t>
            </a:r>
          </a:p>
        </p:txBody>
      </p:sp>
      <p:cxnSp>
        <p:nvCxnSpPr>
          <p:cNvPr id="125" name="Straight Connector 124">
            <a:extLst>
              <a:ext uri="{FF2B5EF4-FFF2-40B4-BE49-F238E27FC236}">
                <a16:creationId xmlns:a16="http://schemas.microsoft.com/office/drawing/2014/main" id="{1E3CD246-203C-3C78-7FB7-B230E2E8A3A6}"/>
              </a:ext>
            </a:extLst>
          </p:cNvPr>
          <p:cNvCxnSpPr>
            <a:cxnSpLocks/>
          </p:cNvCxnSpPr>
          <p:nvPr/>
        </p:nvCxnSpPr>
        <p:spPr>
          <a:xfrm flipV="1">
            <a:off x="1844140" y="5805339"/>
            <a:ext cx="8197241" cy="7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EB50CC-A2F0-EC93-F821-BDFEFF6BF68A}"/>
              </a:ext>
            </a:extLst>
          </p:cNvPr>
          <p:cNvCxnSpPr>
            <a:cxnSpLocks/>
            <a:endCxn id="65" idx="4"/>
          </p:cNvCxnSpPr>
          <p:nvPr/>
        </p:nvCxnSpPr>
        <p:spPr>
          <a:xfrm flipV="1">
            <a:off x="1840183" y="5154890"/>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E09E6C3-0A42-9294-247D-13AC022B4FB3}"/>
              </a:ext>
            </a:extLst>
          </p:cNvPr>
          <p:cNvCxnSpPr>
            <a:cxnSpLocks/>
          </p:cNvCxnSpPr>
          <p:nvPr/>
        </p:nvCxnSpPr>
        <p:spPr>
          <a:xfrm flipV="1">
            <a:off x="8185419" y="5141716"/>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4C0EF89-91A7-493B-9251-7974AC3E9760}"/>
              </a:ext>
            </a:extLst>
          </p:cNvPr>
          <p:cNvCxnSpPr>
            <a:cxnSpLocks/>
            <a:endCxn id="61" idx="4"/>
          </p:cNvCxnSpPr>
          <p:nvPr/>
        </p:nvCxnSpPr>
        <p:spPr>
          <a:xfrm flipV="1">
            <a:off x="7445357" y="5146403"/>
            <a:ext cx="0" cy="6595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009AAE9-EF26-6333-7D0D-93FD3F75C8FE}"/>
              </a:ext>
            </a:extLst>
          </p:cNvPr>
          <p:cNvCxnSpPr>
            <a:cxnSpLocks/>
            <a:endCxn id="60" idx="4"/>
          </p:cNvCxnSpPr>
          <p:nvPr/>
        </p:nvCxnSpPr>
        <p:spPr>
          <a:xfrm flipV="1">
            <a:off x="6096389" y="5171133"/>
            <a:ext cx="1" cy="64833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0EAB8F-8FB9-615D-8EA0-821D6B2174EC}"/>
              </a:ext>
            </a:extLst>
          </p:cNvPr>
          <p:cNvCxnSpPr>
            <a:cxnSpLocks/>
            <a:endCxn id="71" idx="4"/>
          </p:cNvCxnSpPr>
          <p:nvPr/>
        </p:nvCxnSpPr>
        <p:spPr>
          <a:xfrm flipV="1">
            <a:off x="3910481" y="5146403"/>
            <a:ext cx="1" cy="66628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7103206-ABB3-8FDB-11D4-F0EA244D2EA1}"/>
              </a:ext>
            </a:extLst>
          </p:cNvPr>
          <p:cNvCxnSpPr>
            <a:cxnSpLocks/>
          </p:cNvCxnSpPr>
          <p:nvPr/>
        </p:nvCxnSpPr>
        <p:spPr>
          <a:xfrm flipV="1">
            <a:off x="3182663" y="5128637"/>
            <a:ext cx="0" cy="6840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02E97C5-026F-BE78-5A7D-E1F64EB4D99B}"/>
              </a:ext>
            </a:extLst>
          </p:cNvPr>
          <p:cNvCxnSpPr>
            <a:cxnSpLocks/>
          </p:cNvCxnSpPr>
          <p:nvPr/>
        </p:nvCxnSpPr>
        <p:spPr>
          <a:xfrm flipH="1" flipV="1">
            <a:off x="3182662" y="5386496"/>
            <a:ext cx="1" cy="4261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F6213F-EFC8-57B4-3190-A68DA92B7BBB}"/>
              </a:ext>
            </a:extLst>
          </p:cNvPr>
          <p:cNvCxnSpPr>
            <a:cxnSpLocks/>
            <a:stCxn id="25" idx="3"/>
          </p:cNvCxnSpPr>
          <p:nvPr/>
        </p:nvCxnSpPr>
        <p:spPr>
          <a:xfrm>
            <a:off x="10041382" y="5495301"/>
            <a:ext cx="0" cy="31060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4BBE85-B0AE-33EE-EDD7-C5712FEB1A51}"/>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 name="TextBox 2">
            <a:extLst>
              <a:ext uri="{FF2B5EF4-FFF2-40B4-BE49-F238E27FC236}">
                <a16:creationId xmlns:a16="http://schemas.microsoft.com/office/drawing/2014/main" id="{0446D310-547E-45E5-EF91-EF6E78B2AB81}"/>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sp>
        <p:nvSpPr>
          <p:cNvPr id="5" name="TextBox 4">
            <a:extLst>
              <a:ext uri="{FF2B5EF4-FFF2-40B4-BE49-F238E27FC236}">
                <a16:creationId xmlns:a16="http://schemas.microsoft.com/office/drawing/2014/main" id="{369A8077-7B0E-C05F-0FA3-78212D056940}"/>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pic>
        <p:nvPicPr>
          <p:cNvPr id="16" name="Picture 15">
            <a:extLst>
              <a:ext uri="{FF2B5EF4-FFF2-40B4-BE49-F238E27FC236}">
                <a16:creationId xmlns:a16="http://schemas.microsoft.com/office/drawing/2014/main" id="{6C1C5DD7-C0B0-CD0A-4530-E9090E5278FC}"/>
              </a:ext>
            </a:extLst>
          </p:cNvPr>
          <p:cNvPicPr>
            <a:picLocks noChangeAspect="1"/>
          </p:cNvPicPr>
          <p:nvPr/>
        </p:nvPicPr>
        <p:blipFill>
          <a:blip r:embed="rId2"/>
          <a:stretch>
            <a:fillRect/>
          </a:stretch>
        </p:blipFill>
        <p:spPr>
          <a:xfrm>
            <a:off x="2543137" y="3474742"/>
            <a:ext cx="1664009" cy="295362"/>
          </a:xfrm>
          <a:prstGeom prst="rect">
            <a:avLst/>
          </a:prstGeom>
        </p:spPr>
      </p:pic>
      <p:sp>
        <p:nvSpPr>
          <p:cNvPr id="19" name="TextBox 18">
            <a:extLst>
              <a:ext uri="{FF2B5EF4-FFF2-40B4-BE49-F238E27FC236}">
                <a16:creationId xmlns:a16="http://schemas.microsoft.com/office/drawing/2014/main" id="{4A85E14E-CEE9-723E-0836-9914C1044556}"/>
              </a:ext>
            </a:extLst>
          </p:cNvPr>
          <p:cNvSpPr txBox="1"/>
          <p:nvPr/>
        </p:nvSpPr>
        <p:spPr>
          <a:xfrm>
            <a:off x="1007095" y="3460279"/>
            <a:ext cx="1476213" cy="307777"/>
          </a:xfrm>
          <a:prstGeom prst="rect">
            <a:avLst/>
          </a:prstGeom>
          <a:noFill/>
        </p:spPr>
        <p:txBody>
          <a:bodyPr wrap="square">
            <a:spAutoFit/>
          </a:bodyPr>
          <a:lstStyle/>
          <a:p>
            <a:r>
              <a:rPr lang="en-SE" sz="1400" dirty="0">
                <a:solidFill>
                  <a:schemeClr val="tx1"/>
                </a:solidFill>
                <a:latin typeface="Titillium Web" pitchFamily="2" charset="77"/>
              </a:rPr>
              <a:t>POD 1</a:t>
            </a:r>
            <a:endParaRPr lang="en-SE" sz="1400" dirty="0">
              <a:latin typeface="Titillium Web" pitchFamily="2" charset="77"/>
            </a:endParaRPr>
          </a:p>
        </p:txBody>
      </p:sp>
      <p:pic>
        <p:nvPicPr>
          <p:cNvPr id="22" name="Picture 21">
            <a:extLst>
              <a:ext uri="{FF2B5EF4-FFF2-40B4-BE49-F238E27FC236}">
                <a16:creationId xmlns:a16="http://schemas.microsoft.com/office/drawing/2014/main" id="{3E15A5A3-6E60-AAD7-8015-50FC6BFEC3C7}"/>
              </a:ext>
            </a:extLst>
          </p:cNvPr>
          <p:cNvPicPr>
            <a:picLocks noChangeAspect="1"/>
          </p:cNvPicPr>
          <p:nvPr/>
        </p:nvPicPr>
        <p:blipFill>
          <a:blip r:embed="rId2"/>
          <a:stretch>
            <a:fillRect/>
          </a:stretch>
        </p:blipFill>
        <p:spPr>
          <a:xfrm>
            <a:off x="6806240" y="3470726"/>
            <a:ext cx="1664009" cy="295362"/>
          </a:xfrm>
          <a:prstGeom prst="rect">
            <a:avLst/>
          </a:prstGeom>
        </p:spPr>
      </p:pic>
      <p:sp>
        <p:nvSpPr>
          <p:cNvPr id="23" name="TextBox 22">
            <a:extLst>
              <a:ext uri="{FF2B5EF4-FFF2-40B4-BE49-F238E27FC236}">
                <a16:creationId xmlns:a16="http://schemas.microsoft.com/office/drawing/2014/main" id="{0179784D-9858-AF85-F0B6-2EE12314CE72}"/>
              </a:ext>
            </a:extLst>
          </p:cNvPr>
          <p:cNvSpPr txBox="1"/>
          <p:nvPr/>
        </p:nvSpPr>
        <p:spPr>
          <a:xfrm>
            <a:off x="5240989" y="3464502"/>
            <a:ext cx="1476213" cy="307777"/>
          </a:xfrm>
          <a:prstGeom prst="rect">
            <a:avLst/>
          </a:prstGeom>
          <a:noFill/>
        </p:spPr>
        <p:txBody>
          <a:bodyPr wrap="square">
            <a:spAutoFit/>
          </a:bodyPr>
          <a:lstStyle/>
          <a:p>
            <a:r>
              <a:rPr lang="en-SE" sz="1400" dirty="0">
                <a:solidFill>
                  <a:schemeClr val="tx1"/>
                </a:solidFill>
                <a:latin typeface="Titillium Web" pitchFamily="2" charset="77"/>
              </a:rPr>
              <a:t>POD N</a:t>
            </a:r>
            <a:endParaRPr lang="en-SE" sz="1400" dirty="0">
              <a:latin typeface="Titillium Web" pitchFamily="2" charset="77"/>
            </a:endParaRPr>
          </a:p>
        </p:txBody>
      </p:sp>
      <p:sp>
        <p:nvSpPr>
          <p:cNvPr id="25" name="Can 24">
            <a:extLst>
              <a:ext uri="{FF2B5EF4-FFF2-40B4-BE49-F238E27FC236}">
                <a16:creationId xmlns:a16="http://schemas.microsoft.com/office/drawing/2014/main" id="{0FC151E4-051B-8CE8-F43A-7938BFD8D754}"/>
              </a:ext>
            </a:extLst>
          </p:cNvPr>
          <p:cNvSpPr/>
          <p:nvPr/>
        </p:nvSpPr>
        <p:spPr>
          <a:xfrm>
            <a:off x="8951832" y="4640400"/>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cxnSp>
        <p:nvCxnSpPr>
          <p:cNvPr id="43" name="Straight Connector 42">
            <a:extLst>
              <a:ext uri="{FF2B5EF4-FFF2-40B4-BE49-F238E27FC236}">
                <a16:creationId xmlns:a16="http://schemas.microsoft.com/office/drawing/2014/main" id="{32997317-A074-0158-FDED-73D8AAC20396}"/>
              </a:ext>
            </a:extLst>
          </p:cNvPr>
          <p:cNvCxnSpPr>
            <a:cxnSpLocks/>
            <a:stCxn id="25" idx="1"/>
            <a:endCxn id="98" idx="3"/>
          </p:cNvCxnSpPr>
          <p:nvPr/>
        </p:nvCxnSpPr>
        <p:spPr>
          <a:xfrm flipV="1">
            <a:off x="10041382" y="4500168"/>
            <a:ext cx="0" cy="14023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753077E-6F6B-970E-3686-A15F9B7565C9}"/>
              </a:ext>
            </a:extLst>
          </p:cNvPr>
          <p:cNvSpPr/>
          <p:nvPr/>
        </p:nvSpPr>
        <p:spPr>
          <a:xfrm>
            <a:off x="904236" y="6000754"/>
            <a:ext cx="10226685" cy="4989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sp>
        <p:nvSpPr>
          <p:cNvPr id="63" name="TextBox 62">
            <a:extLst>
              <a:ext uri="{FF2B5EF4-FFF2-40B4-BE49-F238E27FC236}">
                <a16:creationId xmlns:a16="http://schemas.microsoft.com/office/drawing/2014/main" id="{0B001529-A83F-F1B4-679D-FF34269487BD}"/>
              </a:ext>
            </a:extLst>
          </p:cNvPr>
          <p:cNvSpPr txBox="1"/>
          <p:nvPr/>
        </p:nvSpPr>
        <p:spPr>
          <a:xfrm>
            <a:off x="4601170" y="4394765"/>
            <a:ext cx="460382" cy="523220"/>
          </a:xfrm>
          <a:prstGeom prst="rect">
            <a:avLst/>
          </a:prstGeom>
          <a:noFill/>
        </p:spPr>
        <p:txBody>
          <a:bodyPr wrap="none" rtlCol="0">
            <a:spAutoFit/>
          </a:bodyPr>
          <a:lstStyle/>
          <a:p>
            <a:r>
              <a:rPr lang="en-SE" sz="2800" b="1" dirty="0">
                <a:latin typeface="Titillium Web" pitchFamily="2" charset="77"/>
              </a:rPr>
              <a:t>…</a:t>
            </a:r>
          </a:p>
        </p:txBody>
      </p:sp>
    </p:spTree>
    <p:extLst>
      <p:ext uri="{BB962C8B-B14F-4D97-AF65-F5344CB8AC3E}">
        <p14:creationId xmlns:p14="http://schemas.microsoft.com/office/powerpoint/2010/main" val="135568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E2BE-C2CC-CFC4-5392-2330BA308A1D}"/>
              </a:ext>
            </a:extLst>
          </p:cNvPr>
          <p:cNvSpPr>
            <a:spLocks noGrp="1"/>
          </p:cNvSpPr>
          <p:nvPr>
            <p:ph type="title"/>
          </p:nvPr>
        </p:nvSpPr>
        <p:spPr/>
        <p:txBody>
          <a:bodyPr/>
          <a:lstStyle/>
          <a:p>
            <a:r>
              <a:rPr lang="en-SE" dirty="0"/>
              <a:t>How to develop Colonies applications?</a:t>
            </a:r>
          </a:p>
        </p:txBody>
      </p:sp>
      <p:sp>
        <p:nvSpPr>
          <p:cNvPr id="3" name="Content Placeholder 2">
            <a:extLst>
              <a:ext uri="{FF2B5EF4-FFF2-40B4-BE49-F238E27FC236}">
                <a16:creationId xmlns:a16="http://schemas.microsoft.com/office/drawing/2014/main" id="{095B1174-E1CF-F024-0295-A81627BC239F}"/>
              </a:ext>
            </a:extLst>
          </p:cNvPr>
          <p:cNvSpPr>
            <a:spLocks noGrp="1"/>
          </p:cNvSpPr>
          <p:nvPr>
            <p:ph idx="1"/>
          </p:nvPr>
        </p:nvSpPr>
        <p:spPr/>
        <p:txBody>
          <a:bodyPr/>
          <a:lstStyle/>
          <a:p>
            <a:pPr marL="514350" indent="-514350">
              <a:buFont typeface="+mj-lt"/>
              <a:buAutoNum type="arabicPeriod"/>
            </a:pPr>
            <a:r>
              <a:rPr lang="en-SE" dirty="0"/>
              <a:t>Develop different Colonies Workers, implementing all required functions</a:t>
            </a:r>
          </a:p>
          <a:p>
            <a:pPr lvl="2">
              <a:buFontTx/>
              <a:buChar char="-"/>
            </a:pPr>
            <a:r>
              <a:rPr lang="en-SE" dirty="0"/>
              <a:t>Like Microservices, different Teams may be responsible for different Workers</a:t>
            </a:r>
          </a:p>
          <a:p>
            <a:pPr lvl="2">
              <a:buFontTx/>
              <a:buChar char="-"/>
            </a:pPr>
            <a:r>
              <a:rPr lang="en-SE" dirty="0"/>
              <a:t>Each Worker can be tested seperately</a:t>
            </a:r>
          </a:p>
          <a:p>
            <a:pPr marL="514350" indent="-514350">
              <a:buFont typeface="+mj-lt"/>
              <a:buAutoNum type="arabicPeriod"/>
            </a:pPr>
            <a:r>
              <a:rPr lang="en-SE" dirty="0"/>
              <a:t>Find a way to construct Workflows/DAGs</a:t>
            </a:r>
          </a:p>
          <a:p>
            <a:pPr lvl="2">
              <a:buFontTx/>
              <a:buChar char="-"/>
            </a:pPr>
            <a:r>
              <a:rPr lang="en-SE" dirty="0"/>
              <a:t>Declarative using YAML/JSON</a:t>
            </a:r>
          </a:p>
          <a:p>
            <a:pPr lvl="2">
              <a:buFontTx/>
              <a:buChar char="-"/>
            </a:pPr>
            <a:r>
              <a:rPr lang="en-SE" dirty="0"/>
              <a:t>Submit meta-processes/DAGs using a SDK</a:t>
            </a:r>
          </a:p>
          <a:p>
            <a:pPr lvl="2">
              <a:buFontTx/>
              <a:buChar char="-"/>
            </a:pPr>
            <a:r>
              <a:rPr lang="en-SE" dirty="0"/>
              <a:t>Use Generators</a:t>
            </a:r>
          </a:p>
          <a:p>
            <a:pPr marL="514350" indent="-514350">
              <a:buFont typeface="+mj-lt"/>
              <a:buAutoNum type="arabicPeriod"/>
            </a:pPr>
            <a:endParaRPr lang="en-SE" dirty="0"/>
          </a:p>
          <a:p>
            <a:pPr marL="514350" indent="-514350">
              <a:buFont typeface="+mj-lt"/>
              <a:buAutoNum type="arabicPeriod"/>
            </a:pPr>
            <a:endParaRPr lang="en-SE" dirty="0"/>
          </a:p>
          <a:p>
            <a:pPr marL="971550" lvl="1" indent="-514350">
              <a:buFont typeface="+mj-lt"/>
              <a:buAutoNum type="arabicPeriod"/>
            </a:pPr>
            <a:endParaRPr lang="en-SE" sz="1600" dirty="0"/>
          </a:p>
          <a:p>
            <a:pPr marL="971550" lvl="1" indent="-514350">
              <a:buFont typeface="+mj-lt"/>
              <a:buAutoNum type="arabicPeriod"/>
            </a:pPr>
            <a:endParaRPr lang="en-SE" dirty="0"/>
          </a:p>
        </p:txBody>
      </p:sp>
    </p:spTree>
    <p:extLst>
      <p:ext uri="{BB962C8B-B14F-4D97-AF65-F5344CB8AC3E}">
        <p14:creationId xmlns:p14="http://schemas.microsoft.com/office/powerpoint/2010/main" val="3101426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1745959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370007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2" name="Straight Arrow Connector 1">
            <a:extLst>
              <a:ext uri="{FF2B5EF4-FFF2-40B4-BE49-F238E27FC236}">
                <a16:creationId xmlns:a16="http://schemas.microsoft.com/office/drawing/2014/main" id="{556E897A-8D77-4C38-6616-3EB4DF29F0C2}"/>
              </a:ext>
            </a:extLst>
          </p:cNvPr>
          <p:cNvCxnSpPr>
            <a:cxnSpLocks/>
          </p:cNvCxnSpPr>
          <p:nvPr/>
        </p:nvCxnSpPr>
        <p:spPr>
          <a:xfrm>
            <a:off x="9909734" y="14805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8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69485D04-AB96-42CE-6F50-1B3D97209E6A}"/>
              </a:ext>
            </a:extLst>
          </p:cNvPr>
          <p:cNvCxnSpPr>
            <a:cxnSpLocks/>
            <a:stCxn id="53" idx="2"/>
            <a:endCxn id="164" idx="0"/>
          </p:cNvCxnSpPr>
          <p:nvPr/>
        </p:nvCxnSpPr>
        <p:spPr>
          <a:xfrm rot="16200000" flipH="1">
            <a:off x="10038141" y="931417"/>
            <a:ext cx="551126" cy="807940"/>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7" name="Straight Arrow Connector 6">
            <a:extLst>
              <a:ext uri="{FF2B5EF4-FFF2-40B4-BE49-F238E27FC236}">
                <a16:creationId xmlns:a16="http://schemas.microsoft.com/office/drawing/2014/main" id="{9C28A0F9-9201-75D8-F44F-CEAEEFC2E53F}"/>
              </a:ext>
            </a:extLst>
          </p:cNvPr>
          <p:cNvCxnSpPr>
            <a:cxnSpLocks/>
          </p:cNvCxnSpPr>
          <p:nvPr/>
        </p:nvCxnSpPr>
        <p:spPr>
          <a:xfrm>
            <a:off x="10717673" y="15716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9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9" name="Rectangle 8">
            <a:extLst>
              <a:ext uri="{FF2B5EF4-FFF2-40B4-BE49-F238E27FC236}">
                <a16:creationId xmlns:a16="http://schemas.microsoft.com/office/drawing/2014/main" id="{95473C21-E0C5-8442-E258-089CEEA4C552}"/>
              </a:ext>
            </a:extLst>
          </p:cNvPr>
          <p:cNvSpPr/>
          <p:nvPr/>
        </p:nvSpPr>
        <p:spPr>
          <a:xfrm>
            <a:off x="8352414" y="4993179"/>
            <a:ext cx="3177599"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0" name="Oval 9">
            <a:extLst>
              <a:ext uri="{FF2B5EF4-FFF2-40B4-BE49-F238E27FC236}">
                <a16:creationId xmlns:a16="http://schemas.microsoft.com/office/drawing/2014/main" id="{3ACE3600-FF41-20D0-56BF-49E664C1ECA9}"/>
              </a:ext>
            </a:extLst>
          </p:cNvPr>
          <p:cNvSpPr/>
          <p:nvPr/>
        </p:nvSpPr>
        <p:spPr>
          <a:xfrm>
            <a:off x="8822987"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49EEC628-E5CB-0925-52C5-38A8550CF09C}"/>
              </a:ext>
            </a:extLst>
          </p:cNvPr>
          <p:cNvCxnSpPr>
            <a:cxnSpLocks/>
            <a:stCxn id="163" idx="4"/>
            <a:endCxn id="10" idx="0"/>
          </p:cNvCxnSpPr>
          <p:nvPr/>
        </p:nvCxnSpPr>
        <p:spPr>
          <a:xfrm flipH="1">
            <a:off x="9126131" y="2237115"/>
            <a:ext cx="1"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D6D1E3-6777-965D-D236-A1DAF6D61C0B}"/>
              </a:ext>
            </a:extLst>
          </p:cNvPr>
          <p:cNvSpPr/>
          <p:nvPr/>
        </p:nvSpPr>
        <p:spPr>
          <a:xfrm>
            <a:off x="9606591" y="5316304"/>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E2203B4D-7433-5B23-E7DF-D7452D0DDACF}"/>
              </a:ext>
            </a:extLst>
          </p:cNvPr>
          <p:cNvCxnSpPr>
            <a:cxnSpLocks/>
            <a:stCxn id="162" idx="4"/>
            <a:endCxn id="8" idx="0"/>
          </p:cNvCxnSpPr>
          <p:nvPr/>
        </p:nvCxnSpPr>
        <p:spPr>
          <a:xfrm>
            <a:off x="9909735" y="2241116"/>
            <a:ext cx="0" cy="307518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C1F72CC-E9BA-5246-DD3E-D5A2C80920A1}"/>
              </a:ext>
            </a:extLst>
          </p:cNvPr>
          <p:cNvSpPr/>
          <p:nvPr/>
        </p:nvSpPr>
        <p:spPr>
          <a:xfrm>
            <a:off x="10414530"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9" name="Straight Connector 18">
            <a:extLst>
              <a:ext uri="{FF2B5EF4-FFF2-40B4-BE49-F238E27FC236}">
                <a16:creationId xmlns:a16="http://schemas.microsoft.com/office/drawing/2014/main" id="{8D8B7D80-119A-4E99-927E-6DD630B87728}"/>
              </a:ext>
            </a:extLst>
          </p:cNvPr>
          <p:cNvCxnSpPr>
            <a:cxnSpLocks/>
            <a:stCxn id="164" idx="4"/>
            <a:endCxn id="18" idx="0"/>
          </p:cNvCxnSpPr>
          <p:nvPr/>
        </p:nvCxnSpPr>
        <p:spPr>
          <a:xfrm>
            <a:off x="10717674" y="2237115"/>
            <a:ext cx="0"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19E83B-8959-1830-2F89-EFD123A51B9F}"/>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Tree>
    <p:extLst>
      <p:ext uri="{BB962C8B-B14F-4D97-AF65-F5344CB8AC3E}">
        <p14:creationId xmlns:p14="http://schemas.microsoft.com/office/powerpoint/2010/main" val="88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9" name="Rectangle 8">
            <a:extLst>
              <a:ext uri="{FF2B5EF4-FFF2-40B4-BE49-F238E27FC236}">
                <a16:creationId xmlns:a16="http://schemas.microsoft.com/office/drawing/2014/main" id="{2CF51B9B-50A6-338C-7A1D-7206AEAFDEE3}"/>
              </a:ext>
            </a:extLst>
          </p:cNvPr>
          <p:cNvSpPr/>
          <p:nvPr/>
        </p:nvSpPr>
        <p:spPr>
          <a:xfrm>
            <a:off x="5699724" y="2683308"/>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Associate Cron</a:t>
            </a:r>
          </a:p>
        </p:txBody>
      </p:sp>
      <p:cxnSp>
        <p:nvCxnSpPr>
          <p:cNvPr id="10" name="Curved Connector 9">
            <a:extLst>
              <a:ext uri="{FF2B5EF4-FFF2-40B4-BE49-F238E27FC236}">
                <a16:creationId xmlns:a16="http://schemas.microsoft.com/office/drawing/2014/main" id="{E6B09875-F7A2-BA58-B876-0A1FF0C38374}"/>
              </a:ext>
            </a:extLst>
          </p:cNvPr>
          <p:cNvCxnSpPr>
            <a:cxnSpLocks/>
            <a:stCxn id="9" idx="3"/>
            <a:endCxn id="31" idx="2"/>
          </p:cNvCxnSpPr>
          <p:nvPr/>
        </p:nvCxnSpPr>
        <p:spPr>
          <a:xfrm>
            <a:off x="8279078" y="2924710"/>
            <a:ext cx="1333631" cy="40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923330"/>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by cron generator</a:t>
            </a:r>
          </a:p>
        </p:txBody>
      </p:sp>
    </p:spTree>
    <p:extLst>
      <p:ext uri="{BB962C8B-B14F-4D97-AF65-F5344CB8AC3E}">
        <p14:creationId xmlns:p14="http://schemas.microsoft.com/office/powerpoint/2010/main" val="203314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923330"/>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by cron generator</a:t>
            </a:r>
          </a:p>
        </p:txBody>
      </p:sp>
      <p:sp>
        <p:nvSpPr>
          <p:cNvPr id="3" name="Rectangle 2">
            <a:extLst>
              <a:ext uri="{FF2B5EF4-FFF2-40B4-BE49-F238E27FC236}">
                <a16:creationId xmlns:a16="http://schemas.microsoft.com/office/drawing/2014/main" id="{5DA500DA-FEE0-7F81-353A-4CC9DE8D145B}"/>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4" name="Rectangle 3">
            <a:extLst>
              <a:ext uri="{FF2B5EF4-FFF2-40B4-BE49-F238E27FC236}">
                <a16:creationId xmlns:a16="http://schemas.microsoft.com/office/drawing/2014/main" id="{87078B56-3DA1-C4FB-F82B-63EDBC299C1C}"/>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5" name="Oval 4">
            <a:extLst>
              <a:ext uri="{FF2B5EF4-FFF2-40B4-BE49-F238E27FC236}">
                <a16:creationId xmlns:a16="http://schemas.microsoft.com/office/drawing/2014/main" id="{18D45B5F-8B9F-FF5F-E75C-FB30DF21A5DF}"/>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6" name="Straight Connector 5">
            <a:extLst>
              <a:ext uri="{FF2B5EF4-FFF2-40B4-BE49-F238E27FC236}">
                <a16:creationId xmlns:a16="http://schemas.microsoft.com/office/drawing/2014/main" id="{6EA3B093-6B7C-4E09-9E2D-4DA74934797C}"/>
              </a:ext>
            </a:extLst>
          </p:cNvPr>
          <p:cNvCxnSpPr>
            <a:cxnSpLocks/>
            <a:stCxn id="31" idx="4"/>
            <a:endCxn id="5" idx="0"/>
          </p:cNvCxnSpPr>
          <p:nvPr/>
        </p:nvCxnSpPr>
        <p:spPr>
          <a:xfrm flipH="1">
            <a:off x="9913869" y="3241794"/>
            <a:ext cx="1984" cy="203860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38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CE3EA-EC62-D769-02DB-A275E0729AEA}"/>
              </a:ext>
            </a:extLst>
          </p:cNvPr>
          <p:cNvSpPr>
            <a:spLocks noGrp="1"/>
          </p:cNvSpPr>
          <p:nvPr>
            <p:ph idx="1"/>
          </p:nvPr>
        </p:nvSpPr>
        <p:spPr>
          <a:xfrm>
            <a:off x="838200" y="1043054"/>
            <a:ext cx="10515600" cy="5452758"/>
          </a:xfrm>
        </p:spPr>
        <p:txBody>
          <a:bodyPr>
            <a:normAutofit/>
          </a:bodyPr>
          <a:lstStyle/>
          <a:p>
            <a:pPr marL="457200" lvl="1" indent="0" algn="ctr">
              <a:buNone/>
            </a:pPr>
            <a:r>
              <a:rPr lang="en-SE" sz="1800" dirty="0">
                <a:latin typeface="Titillium Web" pitchFamily="2" charset="77"/>
              </a:rPr>
              <a:t>IoT devices, web servers, Kubernetes clusters, public cloids, edge servers, smart phones …</a:t>
            </a:r>
          </a:p>
          <a:p>
            <a:pPr marL="457200" lvl="1" indent="0" algn="ctr">
              <a:buNone/>
            </a:pPr>
            <a:endParaRPr lang="en-SE" dirty="0">
              <a:latin typeface="Titillium Web" pitchFamily="2" charset="77"/>
            </a:endParaRPr>
          </a:p>
          <a:p>
            <a:r>
              <a:rPr lang="en-SE" dirty="0">
                <a:latin typeface="Titillium Web" pitchFamily="2" charset="77"/>
              </a:rPr>
              <a:t>How to design multi-platform applications?</a:t>
            </a:r>
          </a:p>
          <a:p>
            <a:r>
              <a:rPr lang="en-SE" dirty="0">
                <a:latin typeface="Titillium Web" pitchFamily="2" charset="77"/>
              </a:rPr>
              <a:t>How to manage security across platforms?</a:t>
            </a:r>
          </a:p>
          <a:p>
            <a:r>
              <a:rPr lang="en-SE" dirty="0">
                <a:latin typeface="Titillium Web" pitchFamily="2" charset="77"/>
              </a:rPr>
              <a:t>How to automate repeating tasks across platforms?</a:t>
            </a:r>
          </a:p>
          <a:p>
            <a:r>
              <a:rPr lang="en-SE" dirty="0">
                <a:latin typeface="Titillium Web" pitchFamily="2" charset="77"/>
              </a:rPr>
              <a:t>How to operate multi-platform applications?</a:t>
            </a:r>
          </a:p>
          <a:p>
            <a:r>
              <a:rPr lang="en-SE" dirty="0">
                <a:latin typeface="Titillium Web" pitchFamily="2" charset="77"/>
              </a:rPr>
              <a:t>How to discovery services?</a:t>
            </a:r>
          </a:p>
        </p:txBody>
      </p:sp>
      <p:sp>
        <p:nvSpPr>
          <p:cNvPr id="7" name="TextBox 6">
            <a:extLst>
              <a:ext uri="{FF2B5EF4-FFF2-40B4-BE49-F238E27FC236}">
                <a16:creationId xmlns:a16="http://schemas.microsoft.com/office/drawing/2014/main" id="{7BB4392C-6268-996E-8C84-BF6E855B11F2}"/>
              </a:ext>
            </a:extLst>
          </p:cNvPr>
          <p:cNvSpPr txBox="1"/>
          <p:nvPr/>
        </p:nvSpPr>
        <p:spPr>
          <a:xfrm>
            <a:off x="912571" y="396723"/>
            <a:ext cx="10813694" cy="646331"/>
          </a:xfrm>
          <a:prstGeom prst="rect">
            <a:avLst/>
          </a:prstGeom>
          <a:noFill/>
        </p:spPr>
        <p:txBody>
          <a:bodyPr wrap="square">
            <a:spAutoFit/>
          </a:bodyPr>
          <a:lstStyle/>
          <a:p>
            <a:pPr marL="0" indent="0" algn="ctr">
              <a:buNone/>
            </a:pPr>
            <a:r>
              <a:rPr lang="en-SE" sz="3600" b="1" dirty="0">
                <a:latin typeface="Titillium Web" pitchFamily="2" charset="77"/>
              </a:rPr>
              <a:t>We need to orchestrate “processes” across platforms</a:t>
            </a:r>
          </a:p>
        </p:txBody>
      </p:sp>
    </p:spTree>
    <p:extLst>
      <p:ext uri="{BB962C8B-B14F-4D97-AF65-F5344CB8AC3E}">
        <p14:creationId xmlns:p14="http://schemas.microsoft.com/office/powerpoint/2010/main" val="1223643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FA74B7B-B278-D1FD-0C21-DA7CDC3835A9}"/>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3" name="Rectangle 72">
            <a:extLst>
              <a:ext uri="{FF2B5EF4-FFF2-40B4-BE49-F238E27FC236}">
                <a16:creationId xmlns:a16="http://schemas.microsoft.com/office/drawing/2014/main" id="{407AD998-37BA-6C16-CB35-6C2A62585AC6}"/>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4" name="Oval 73">
            <a:extLst>
              <a:ext uri="{FF2B5EF4-FFF2-40B4-BE49-F238E27FC236}">
                <a16:creationId xmlns:a16="http://schemas.microsoft.com/office/drawing/2014/main" id="{8BB197C6-D555-A3BC-F8DD-3E907FFB6136}"/>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94" name="Curved Connector 93">
            <a:extLst>
              <a:ext uri="{FF2B5EF4-FFF2-40B4-BE49-F238E27FC236}">
                <a16:creationId xmlns:a16="http://schemas.microsoft.com/office/drawing/2014/main" id="{F611F9AF-8F2E-574D-3140-2AD61B286A7F}"/>
              </a:ext>
            </a:extLst>
          </p:cNvPr>
          <p:cNvCxnSpPr>
            <a:cxnSpLocks/>
            <a:stCxn id="74" idx="0"/>
            <a:endCxn id="30" idx="4"/>
          </p:cNvCxnSpPr>
          <p:nvPr/>
        </p:nvCxnSpPr>
        <p:spPr>
          <a:xfrm rot="16200000" flipV="1">
            <a:off x="8812436" y="4178967"/>
            <a:ext cx="1018602" cy="1184265"/>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95CC6D8-A3F8-69B0-C700-BAA0EF772E18}"/>
              </a:ext>
            </a:extLst>
          </p:cNvPr>
          <p:cNvCxnSpPr>
            <a:cxnSpLocks/>
            <a:stCxn id="74" idx="0"/>
            <a:endCxn id="33" idx="4"/>
          </p:cNvCxnSpPr>
          <p:nvPr/>
        </p:nvCxnSpPr>
        <p:spPr>
          <a:xfrm rot="16200000" flipV="1">
            <a:off x="9213465" y="4579996"/>
            <a:ext cx="1011741" cy="389069"/>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BEFBA389-E209-08B9-8752-8ED94E367104}"/>
              </a:ext>
            </a:extLst>
          </p:cNvPr>
          <p:cNvCxnSpPr>
            <a:cxnSpLocks/>
            <a:stCxn id="74" idx="0"/>
            <a:endCxn id="34" idx="4"/>
          </p:cNvCxnSpPr>
          <p:nvPr/>
        </p:nvCxnSpPr>
        <p:spPr>
          <a:xfrm rot="5400000" flipH="1" flipV="1">
            <a:off x="9599968" y="4560374"/>
            <a:ext cx="1033929" cy="406126"/>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E6C071C8-4004-D3AE-C17D-FF1A9B9D540F}"/>
              </a:ext>
            </a:extLst>
          </p:cNvPr>
          <p:cNvCxnSpPr>
            <a:cxnSpLocks/>
            <a:stCxn id="74" idx="0"/>
            <a:endCxn id="37" idx="4"/>
          </p:cNvCxnSpPr>
          <p:nvPr/>
        </p:nvCxnSpPr>
        <p:spPr>
          <a:xfrm rot="5400000" flipH="1" flipV="1">
            <a:off x="9994134" y="4159346"/>
            <a:ext cx="1040790" cy="120132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923330"/>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by cron generator</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429238"/>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Tree>
    <p:extLst>
      <p:ext uri="{BB962C8B-B14F-4D97-AF65-F5344CB8AC3E}">
        <p14:creationId xmlns:p14="http://schemas.microsoft.com/office/powerpoint/2010/main" val="4091417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2" name="Rectangle 1">
            <a:extLst>
              <a:ext uri="{FF2B5EF4-FFF2-40B4-BE49-F238E27FC236}">
                <a16:creationId xmlns:a16="http://schemas.microsoft.com/office/drawing/2014/main" id="{84216DC5-2A66-0C0B-C22C-27379C7E4698}"/>
              </a:ext>
            </a:extLst>
          </p:cNvPr>
          <p:cNvSpPr/>
          <p:nvPr/>
        </p:nvSpPr>
        <p:spPr>
          <a:xfrm>
            <a:off x="8279078" y="4993179"/>
            <a:ext cx="3250935"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 name="Rectangle 2">
            <a:extLst>
              <a:ext uri="{FF2B5EF4-FFF2-40B4-BE49-F238E27FC236}">
                <a16:creationId xmlns:a16="http://schemas.microsoft.com/office/drawing/2014/main" id="{FD623AC3-5F88-0729-18C4-173680756BAB}"/>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4" name="Oval 3">
            <a:extLst>
              <a:ext uri="{FF2B5EF4-FFF2-40B4-BE49-F238E27FC236}">
                <a16:creationId xmlns:a16="http://schemas.microsoft.com/office/drawing/2014/main" id="{5DFE76E2-B4B2-E1D1-FB60-3386F04CFD93}"/>
              </a:ext>
            </a:extLst>
          </p:cNvPr>
          <p:cNvSpPr/>
          <p:nvPr/>
        </p:nvSpPr>
        <p:spPr>
          <a:xfrm>
            <a:off x="8426460" y="5268321"/>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A20887D9-C2D8-8073-1A59-C99AA8006E93}"/>
              </a:ext>
            </a:extLst>
          </p:cNvPr>
          <p:cNvSpPr/>
          <p:nvPr/>
        </p:nvSpPr>
        <p:spPr>
          <a:xfrm>
            <a:off x="9221656" y="5275182"/>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4CAD18E5-5FA9-B1B3-B87F-2997055AD708}"/>
              </a:ext>
            </a:extLst>
          </p:cNvPr>
          <p:cNvSpPr/>
          <p:nvPr/>
        </p:nvSpPr>
        <p:spPr>
          <a:xfrm>
            <a:off x="10016851" y="5252994"/>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CFAB33B-E7F2-E0BD-7CC5-D58E82B2616E}"/>
              </a:ext>
            </a:extLst>
          </p:cNvPr>
          <p:cNvSpPr/>
          <p:nvPr/>
        </p:nvSpPr>
        <p:spPr>
          <a:xfrm>
            <a:off x="10812046" y="5246133"/>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 name="Straight Connector 7">
            <a:extLst>
              <a:ext uri="{FF2B5EF4-FFF2-40B4-BE49-F238E27FC236}">
                <a16:creationId xmlns:a16="http://schemas.microsoft.com/office/drawing/2014/main" id="{3B7F9773-36D4-2141-2AD8-03C6505461A2}"/>
              </a:ext>
            </a:extLst>
          </p:cNvPr>
          <p:cNvCxnSpPr>
            <a:cxnSpLocks/>
            <a:stCxn id="30" idx="4"/>
            <a:endCxn id="4" idx="0"/>
          </p:cNvCxnSpPr>
          <p:nvPr/>
        </p:nvCxnSpPr>
        <p:spPr>
          <a:xfrm>
            <a:off x="8729604" y="4261799"/>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16F489-574C-00B1-8762-D81125FC372C}"/>
              </a:ext>
            </a:extLst>
          </p:cNvPr>
          <p:cNvCxnSpPr>
            <a:cxnSpLocks/>
            <a:stCxn id="33" idx="4"/>
            <a:endCxn id="5" idx="0"/>
          </p:cNvCxnSpPr>
          <p:nvPr/>
        </p:nvCxnSpPr>
        <p:spPr>
          <a:xfrm>
            <a:off x="9524800" y="4268660"/>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A3D2B9-F651-5107-8689-4AAE44BCE011}"/>
              </a:ext>
            </a:extLst>
          </p:cNvPr>
          <p:cNvCxnSpPr>
            <a:cxnSpLocks/>
            <a:stCxn id="34" idx="4"/>
            <a:endCxn id="6" idx="0"/>
          </p:cNvCxnSpPr>
          <p:nvPr/>
        </p:nvCxnSpPr>
        <p:spPr>
          <a:xfrm>
            <a:off x="10319995" y="4246472"/>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5A6B8C-45C8-67A4-BB5D-2990C6DEDCEC}"/>
              </a:ext>
            </a:extLst>
          </p:cNvPr>
          <p:cNvCxnSpPr>
            <a:cxnSpLocks/>
            <a:stCxn id="37" idx="4"/>
            <a:endCxn id="7" idx="0"/>
          </p:cNvCxnSpPr>
          <p:nvPr/>
        </p:nvCxnSpPr>
        <p:spPr>
          <a:xfrm>
            <a:off x="11115190" y="4239611"/>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974D91-0BE6-AC3C-162A-8980B87B6804}"/>
              </a:ext>
            </a:extLst>
          </p:cNvPr>
          <p:cNvSpPr txBox="1"/>
          <p:nvPr/>
        </p:nvSpPr>
        <p:spPr>
          <a:xfrm>
            <a:off x="980409" y="3326363"/>
            <a:ext cx="3043123" cy="923330"/>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by cron generator</a:t>
            </a:r>
          </a:p>
        </p:txBody>
      </p:sp>
      <p:sp>
        <p:nvSpPr>
          <p:cNvPr id="10" name="TextBox 9">
            <a:extLst>
              <a:ext uri="{FF2B5EF4-FFF2-40B4-BE49-F238E27FC236}">
                <a16:creationId xmlns:a16="http://schemas.microsoft.com/office/drawing/2014/main" id="{C08A49EE-A272-3292-97A7-64BA9D6BBC01}"/>
              </a:ext>
            </a:extLst>
          </p:cNvPr>
          <p:cNvSpPr txBox="1"/>
          <p:nvPr/>
        </p:nvSpPr>
        <p:spPr>
          <a:xfrm>
            <a:off x="980409" y="4429238"/>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Tree>
    <p:extLst>
      <p:ext uri="{BB962C8B-B14F-4D97-AF65-F5344CB8AC3E}">
        <p14:creationId xmlns:p14="http://schemas.microsoft.com/office/powerpoint/2010/main" val="2514818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8B8D4B7-C5B4-FC02-1387-47BEE23C3EE0}"/>
              </a:ext>
            </a:extLst>
          </p:cNvPr>
          <p:cNvSpPr/>
          <p:nvPr/>
        </p:nvSpPr>
        <p:spPr>
          <a:xfrm>
            <a:off x="10357813" y="49915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60D04F77-899B-5FB5-BA39-42077FEC355B}"/>
              </a:ext>
            </a:extLst>
          </p:cNvPr>
          <p:cNvSpPr/>
          <p:nvPr/>
        </p:nvSpPr>
        <p:spPr>
          <a:xfrm>
            <a:off x="9966220" y="3524338"/>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3" name="Oval 2">
            <a:extLst>
              <a:ext uri="{FF2B5EF4-FFF2-40B4-BE49-F238E27FC236}">
                <a16:creationId xmlns:a16="http://schemas.microsoft.com/office/drawing/2014/main" id="{DD6AD3AF-1DB8-A340-4618-49C88CB1A1F0}"/>
              </a:ext>
            </a:extLst>
          </p:cNvPr>
          <p:cNvSpPr/>
          <p:nvPr/>
        </p:nvSpPr>
        <p:spPr>
          <a:xfrm>
            <a:off x="10774159" y="352033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Tree>
    <p:extLst>
      <p:ext uri="{BB962C8B-B14F-4D97-AF65-F5344CB8AC3E}">
        <p14:creationId xmlns:p14="http://schemas.microsoft.com/office/powerpoint/2010/main" val="73087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rgbClr val="FF0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rgbClr val="FF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08AA14A-C139-BB55-1B8D-4BD4A6CFD9DE}"/>
              </a:ext>
            </a:extLst>
          </p:cNvPr>
          <p:cNvCxnSpPr>
            <a:cxnSpLocks/>
          </p:cNvCxnSpPr>
          <p:nvPr/>
        </p:nvCxnSpPr>
        <p:spPr>
          <a:xfrm>
            <a:off x="9634341" y="130376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7E50FE-ACA5-535C-0030-8009A291219D}"/>
              </a:ext>
            </a:extLst>
          </p:cNvPr>
          <p:cNvCxnSpPr>
            <a:cxnSpLocks/>
          </p:cNvCxnSpPr>
          <p:nvPr/>
        </p:nvCxnSpPr>
        <p:spPr>
          <a:xfrm flipH="1">
            <a:off x="9634341" y="130376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EFEB17E1-12C6-76A8-E224-2BB9F11431D8}"/>
              </a:ext>
            </a:extLst>
          </p:cNvPr>
          <p:cNvSpPr/>
          <p:nvPr/>
        </p:nvSpPr>
        <p:spPr>
          <a:xfrm>
            <a:off x="9966220" y="3524338"/>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3" name="Oval 2">
            <a:extLst>
              <a:ext uri="{FF2B5EF4-FFF2-40B4-BE49-F238E27FC236}">
                <a16:creationId xmlns:a16="http://schemas.microsoft.com/office/drawing/2014/main" id="{3AD28313-853B-DEA3-3087-AEF50251399C}"/>
              </a:ext>
            </a:extLst>
          </p:cNvPr>
          <p:cNvSpPr/>
          <p:nvPr/>
        </p:nvSpPr>
        <p:spPr>
          <a:xfrm>
            <a:off x="10774159" y="352033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9" name="Oval 18">
            <a:extLst>
              <a:ext uri="{FF2B5EF4-FFF2-40B4-BE49-F238E27FC236}">
                <a16:creationId xmlns:a16="http://schemas.microsoft.com/office/drawing/2014/main" id="{48BFF7CF-6AC4-3D41-F151-03DDF4450D89}"/>
              </a:ext>
            </a:extLst>
          </p:cNvPr>
          <p:cNvSpPr/>
          <p:nvPr/>
        </p:nvSpPr>
        <p:spPr>
          <a:xfrm>
            <a:off x="10357813" y="49915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Tree>
    <p:extLst>
      <p:ext uri="{BB962C8B-B14F-4D97-AF65-F5344CB8AC3E}">
        <p14:creationId xmlns:p14="http://schemas.microsoft.com/office/powerpoint/2010/main" val="2171331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754F-8DE7-1AFC-C5F0-DF4EE4A3F351}"/>
              </a:ext>
            </a:extLst>
          </p:cNvPr>
          <p:cNvSpPr>
            <a:spLocks noGrp="1"/>
          </p:cNvSpPr>
          <p:nvPr>
            <p:ph type="title"/>
          </p:nvPr>
        </p:nvSpPr>
        <p:spPr/>
        <p:txBody>
          <a:bodyPr/>
          <a:lstStyle/>
          <a:p>
            <a:r>
              <a:rPr lang="en-SE" dirty="0">
                <a:latin typeface="Titillium Web" pitchFamily="2" charset="77"/>
              </a:rPr>
              <a:t>Autoscaling Colonies workers</a:t>
            </a:r>
          </a:p>
        </p:txBody>
      </p:sp>
      <p:sp>
        <p:nvSpPr>
          <p:cNvPr id="25" name="Right Arrow 24">
            <a:extLst>
              <a:ext uri="{FF2B5EF4-FFF2-40B4-BE49-F238E27FC236}">
                <a16:creationId xmlns:a16="http://schemas.microsoft.com/office/drawing/2014/main" id="{2CFDEA38-F222-594F-E182-D9A95B1CAE5C}"/>
              </a:ext>
            </a:extLst>
          </p:cNvPr>
          <p:cNvSpPr/>
          <p:nvPr/>
        </p:nvSpPr>
        <p:spPr>
          <a:xfrm>
            <a:off x="5304078" y="4277459"/>
            <a:ext cx="1058087" cy="557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TextBox 25">
            <a:extLst>
              <a:ext uri="{FF2B5EF4-FFF2-40B4-BE49-F238E27FC236}">
                <a16:creationId xmlns:a16="http://schemas.microsoft.com/office/drawing/2014/main" id="{1EDF9E10-899A-8211-5829-A2A994171D80}"/>
              </a:ext>
            </a:extLst>
          </p:cNvPr>
          <p:cNvSpPr txBox="1"/>
          <p:nvPr/>
        </p:nvSpPr>
        <p:spPr>
          <a:xfrm>
            <a:off x="5368645" y="4904398"/>
            <a:ext cx="990977" cy="369332"/>
          </a:xfrm>
          <a:prstGeom prst="rect">
            <a:avLst/>
          </a:prstGeom>
          <a:noFill/>
        </p:spPr>
        <p:txBody>
          <a:bodyPr wrap="none" rtlCol="0">
            <a:spAutoFit/>
          </a:bodyPr>
          <a:lstStyle/>
          <a:p>
            <a:r>
              <a:rPr lang="en-SE" dirty="0">
                <a:latin typeface="Titillium Web" pitchFamily="2" charset="77"/>
              </a:rPr>
              <a:t>Scale up</a:t>
            </a:r>
          </a:p>
        </p:txBody>
      </p:sp>
      <p:sp>
        <p:nvSpPr>
          <p:cNvPr id="28" name="Content Placeholder 27">
            <a:extLst>
              <a:ext uri="{FF2B5EF4-FFF2-40B4-BE49-F238E27FC236}">
                <a16:creationId xmlns:a16="http://schemas.microsoft.com/office/drawing/2014/main" id="{06DA8FC2-DBCE-287C-C851-EC17A31F9C1E}"/>
              </a:ext>
            </a:extLst>
          </p:cNvPr>
          <p:cNvSpPr>
            <a:spLocks noGrp="1"/>
          </p:cNvSpPr>
          <p:nvPr>
            <p:ph idx="1"/>
          </p:nvPr>
        </p:nvSpPr>
        <p:spPr>
          <a:xfrm>
            <a:off x="838200" y="1501754"/>
            <a:ext cx="10266274" cy="2190690"/>
          </a:xfrm>
        </p:spPr>
        <p:txBody>
          <a:bodyPr>
            <a:normAutofit/>
          </a:bodyPr>
          <a:lstStyle/>
          <a:p>
            <a:r>
              <a:rPr lang="en-SE" sz="2400" dirty="0">
                <a:latin typeface="Titillium Web" pitchFamily="2" charset="77"/>
              </a:rPr>
              <a:t>Add more workers to meet SLA if there too many waiting meta processes </a:t>
            </a:r>
          </a:p>
          <a:p>
            <a:r>
              <a:rPr lang="en-SE" sz="2400" dirty="0">
                <a:latin typeface="Titillium Web" pitchFamily="2" charset="77"/>
              </a:rPr>
              <a:t>Scale down the system to save cloud costs if worker utilization is low</a:t>
            </a:r>
            <a:endParaRPr lang="en-SE" sz="2400" dirty="0">
              <a:solidFill>
                <a:srgbClr val="FF0000"/>
              </a:solidFill>
              <a:latin typeface="Titillium Web" pitchFamily="2" charset="77"/>
            </a:endParaRPr>
          </a:p>
        </p:txBody>
      </p:sp>
      <p:sp>
        <p:nvSpPr>
          <p:cNvPr id="29" name="Rectangle 28">
            <a:extLst>
              <a:ext uri="{FF2B5EF4-FFF2-40B4-BE49-F238E27FC236}">
                <a16:creationId xmlns:a16="http://schemas.microsoft.com/office/drawing/2014/main" id="{B0997C49-47BF-A007-9F8F-F03C4C13032F}"/>
              </a:ext>
            </a:extLst>
          </p:cNvPr>
          <p:cNvSpPr/>
          <p:nvPr/>
        </p:nvSpPr>
        <p:spPr>
          <a:xfrm>
            <a:off x="244617" y="5537174"/>
            <a:ext cx="11693893" cy="4440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sp>
        <p:nvSpPr>
          <p:cNvPr id="30" name="Rectangle 29">
            <a:extLst>
              <a:ext uri="{FF2B5EF4-FFF2-40B4-BE49-F238E27FC236}">
                <a16:creationId xmlns:a16="http://schemas.microsoft.com/office/drawing/2014/main" id="{5D626ED1-6C40-D63B-BE4A-1CCE32781F00}"/>
              </a:ext>
            </a:extLst>
          </p:cNvPr>
          <p:cNvSpPr/>
          <p:nvPr/>
        </p:nvSpPr>
        <p:spPr>
          <a:xfrm>
            <a:off x="244617" y="3034077"/>
            <a:ext cx="1218724" cy="969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a:t>
            </a:r>
          </a:p>
          <a:p>
            <a:pPr algn="ctr"/>
            <a:r>
              <a:rPr lang="en-SE" sz="1400" dirty="0">
                <a:solidFill>
                  <a:schemeClr val="tx1"/>
                </a:solidFill>
                <a:latin typeface="Titillium Web" pitchFamily="2" charset="77"/>
              </a:rPr>
              <a:t>Autoscaler</a:t>
            </a:r>
          </a:p>
        </p:txBody>
      </p:sp>
      <p:sp>
        <p:nvSpPr>
          <p:cNvPr id="31" name="Rectangle 30">
            <a:extLst>
              <a:ext uri="{FF2B5EF4-FFF2-40B4-BE49-F238E27FC236}">
                <a16:creationId xmlns:a16="http://schemas.microsoft.com/office/drawing/2014/main" id="{9249865B-CFBC-4FC4-637C-72BBD824960E}"/>
              </a:ext>
            </a:extLst>
          </p:cNvPr>
          <p:cNvSpPr/>
          <p:nvPr/>
        </p:nvSpPr>
        <p:spPr>
          <a:xfrm>
            <a:off x="244617" y="5093125"/>
            <a:ext cx="1218724" cy="4440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cxnSp>
        <p:nvCxnSpPr>
          <p:cNvPr id="38" name="Straight Arrow Connector 37">
            <a:extLst>
              <a:ext uri="{FF2B5EF4-FFF2-40B4-BE49-F238E27FC236}">
                <a16:creationId xmlns:a16="http://schemas.microsoft.com/office/drawing/2014/main" id="{5B822A9B-47C5-C6A8-C023-5379AE694C3D}"/>
              </a:ext>
            </a:extLst>
          </p:cNvPr>
          <p:cNvCxnSpPr>
            <a:cxnSpLocks/>
            <a:stCxn id="30" idx="2"/>
            <a:endCxn id="31" idx="0"/>
          </p:cNvCxnSpPr>
          <p:nvPr/>
        </p:nvCxnSpPr>
        <p:spPr>
          <a:xfrm>
            <a:off x="853979" y="4003587"/>
            <a:ext cx="0" cy="108953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46C34A1D-910B-833F-CD79-7EE07D998281}"/>
              </a:ext>
            </a:extLst>
          </p:cNvPr>
          <p:cNvPicPr>
            <a:picLocks noChangeAspect="1"/>
          </p:cNvPicPr>
          <p:nvPr/>
        </p:nvPicPr>
        <p:blipFill>
          <a:blip r:embed="rId2"/>
          <a:stretch>
            <a:fillRect/>
          </a:stretch>
        </p:blipFill>
        <p:spPr>
          <a:xfrm>
            <a:off x="1512398" y="4229426"/>
            <a:ext cx="1784665" cy="1284818"/>
          </a:xfrm>
          <a:prstGeom prst="rect">
            <a:avLst/>
          </a:prstGeom>
        </p:spPr>
      </p:pic>
      <p:pic>
        <p:nvPicPr>
          <p:cNvPr id="49" name="Picture 48">
            <a:extLst>
              <a:ext uri="{FF2B5EF4-FFF2-40B4-BE49-F238E27FC236}">
                <a16:creationId xmlns:a16="http://schemas.microsoft.com/office/drawing/2014/main" id="{82B3B837-46FB-E391-A5C3-2062D5094930}"/>
              </a:ext>
            </a:extLst>
          </p:cNvPr>
          <p:cNvPicPr>
            <a:picLocks noChangeAspect="1"/>
          </p:cNvPicPr>
          <p:nvPr/>
        </p:nvPicPr>
        <p:blipFill>
          <a:blip r:embed="rId2"/>
          <a:stretch>
            <a:fillRect/>
          </a:stretch>
        </p:blipFill>
        <p:spPr>
          <a:xfrm>
            <a:off x="3334847" y="4229426"/>
            <a:ext cx="1784665" cy="1284818"/>
          </a:xfrm>
          <a:prstGeom prst="rect">
            <a:avLst/>
          </a:prstGeom>
        </p:spPr>
      </p:pic>
      <p:pic>
        <p:nvPicPr>
          <p:cNvPr id="50" name="Picture 49">
            <a:extLst>
              <a:ext uri="{FF2B5EF4-FFF2-40B4-BE49-F238E27FC236}">
                <a16:creationId xmlns:a16="http://schemas.microsoft.com/office/drawing/2014/main" id="{D0B0AD8F-4DC9-07D0-1ABD-6476F9079765}"/>
              </a:ext>
            </a:extLst>
          </p:cNvPr>
          <p:cNvPicPr>
            <a:picLocks noChangeAspect="1"/>
          </p:cNvPicPr>
          <p:nvPr/>
        </p:nvPicPr>
        <p:blipFill>
          <a:blip r:embed="rId2"/>
          <a:stretch>
            <a:fillRect/>
          </a:stretch>
        </p:blipFill>
        <p:spPr>
          <a:xfrm>
            <a:off x="6546731" y="4203379"/>
            <a:ext cx="1784665" cy="1284818"/>
          </a:xfrm>
          <a:prstGeom prst="rect">
            <a:avLst/>
          </a:prstGeom>
        </p:spPr>
      </p:pic>
      <p:pic>
        <p:nvPicPr>
          <p:cNvPr id="51" name="Picture 50">
            <a:extLst>
              <a:ext uri="{FF2B5EF4-FFF2-40B4-BE49-F238E27FC236}">
                <a16:creationId xmlns:a16="http://schemas.microsoft.com/office/drawing/2014/main" id="{BF578A75-6443-C62D-38BB-ADCC2E42D097}"/>
              </a:ext>
            </a:extLst>
          </p:cNvPr>
          <p:cNvPicPr>
            <a:picLocks noChangeAspect="1"/>
          </p:cNvPicPr>
          <p:nvPr/>
        </p:nvPicPr>
        <p:blipFill>
          <a:blip r:embed="rId2"/>
          <a:stretch>
            <a:fillRect/>
          </a:stretch>
        </p:blipFill>
        <p:spPr>
          <a:xfrm>
            <a:off x="8369180" y="4203379"/>
            <a:ext cx="1784665" cy="1284818"/>
          </a:xfrm>
          <a:prstGeom prst="rect">
            <a:avLst/>
          </a:prstGeom>
        </p:spPr>
      </p:pic>
      <p:pic>
        <p:nvPicPr>
          <p:cNvPr id="52" name="Picture 51">
            <a:extLst>
              <a:ext uri="{FF2B5EF4-FFF2-40B4-BE49-F238E27FC236}">
                <a16:creationId xmlns:a16="http://schemas.microsoft.com/office/drawing/2014/main" id="{3DFD4818-5A7D-FF14-0830-36E18A9BF153}"/>
              </a:ext>
            </a:extLst>
          </p:cNvPr>
          <p:cNvPicPr>
            <a:picLocks noChangeAspect="1"/>
          </p:cNvPicPr>
          <p:nvPr/>
        </p:nvPicPr>
        <p:blipFill>
          <a:blip r:embed="rId2"/>
          <a:stretch>
            <a:fillRect/>
          </a:stretch>
        </p:blipFill>
        <p:spPr>
          <a:xfrm>
            <a:off x="10153845" y="4226309"/>
            <a:ext cx="1784665" cy="1284818"/>
          </a:xfrm>
          <a:prstGeom prst="rect">
            <a:avLst/>
          </a:prstGeom>
        </p:spPr>
      </p:pic>
      <p:sp>
        <p:nvSpPr>
          <p:cNvPr id="53" name="TextBox 52">
            <a:extLst>
              <a:ext uri="{FF2B5EF4-FFF2-40B4-BE49-F238E27FC236}">
                <a16:creationId xmlns:a16="http://schemas.microsoft.com/office/drawing/2014/main" id="{7EF04D41-5106-8F69-030D-6274D42396E2}"/>
              </a:ext>
            </a:extLst>
          </p:cNvPr>
          <p:cNvSpPr txBox="1"/>
          <p:nvPr/>
        </p:nvSpPr>
        <p:spPr>
          <a:xfrm>
            <a:off x="2823667" y="3693427"/>
            <a:ext cx="853119" cy="369332"/>
          </a:xfrm>
          <a:prstGeom prst="rect">
            <a:avLst/>
          </a:prstGeom>
          <a:noFill/>
        </p:spPr>
        <p:txBody>
          <a:bodyPr wrap="none" rtlCol="0">
            <a:spAutoFit/>
          </a:bodyPr>
          <a:lstStyle/>
          <a:p>
            <a:r>
              <a:rPr lang="en-SE" dirty="0">
                <a:latin typeface="Titillium Web" pitchFamily="2" charset="77"/>
              </a:rPr>
              <a:t>2 Pods</a:t>
            </a:r>
          </a:p>
        </p:txBody>
      </p:sp>
      <p:sp>
        <p:nvSpPr>
          <p:cNvPr id="54" name="TextBox 53">
            <a:extLst>
              <a:ext uri="{FF2B5EF4-FFF2-40B4-BE49-F238E27FC236}">
                <a16:creationId xmlns:a16="http://schemas.microsoft.com/office/drawing/2014/main" id="{3573FD5B-F17A-5946-A94C-AF83A9C51595}"/>
              </a:ext>
            </a:extLst>
          </p:cNvPr>
          <p:cNvSpPr txBox="1"/>
          <p:nvPr/>
        </p:nvSpPr>
        <p:spPr>
          <a:xfrm>
            <a:off x="8860505" y="3729648"/>
            <a:ext cx="853119" cy="369332"/>
          </a:xfrm>
          <a:prstGeom prst="rect">
            <a:avLst/>
          </a:prstGeom>
          <a:noFill/>
        </p:spPr>
        <p:txBody>
          <a:bodyPr wrap="none" rtlCol="0">
            <a:spAutoFit/>
          </a:bodyPr>
          <a:lstStyle/>
          <a:p>
            <a:r>
              <a:rPr lang="en-SE" dirty="0">
                <a:latin typeface="Titillium Web" pitchFamily="2" charset="77"/>
              </a:rPr>
              <a:t>3 Pods</a:t>
            </a:r>
          </a:p>
        </p:txBody>
      </p:sp>
    </p:spTree>
    <p:extLst>
      <p:ext uri="{BB962C8B-B14F-4D97-AF65-F5344CB8AC3E}">
        <p14:creationId xmlns:p14="http://schemas.microsoft.com/office/powerpoint/2010/main" val="1687015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45451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None</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9BC7A0-FFBC-EC13-5A34-5220D5F45D4B}"/>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9" name="Oval 28">
            <a:extLst>
              <a:ext uri="{FF2B5EF4-FFF2-40B4-BE49-F238E27FC236}">
                <a16:creationId xmlns:a16="http://schemas.microsoft.com/office/drawing/2014/main" id="{F89325EB-ED52-1F9D-0416-DBD1EAA77EE5}"/>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30" name="Oval 29">
            <a:extLst>
              <a:ext uri="{FF2B5EF4-FFF2-40B4-BE49-F238E27FC236}">
                <a16:creationId xmlns:a16="http://schemas.microsoft.com/office/drawing/2014/main" id="{A7CC48F4-6E2E-1445-A7F3-C511DE5B77F9}"/>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31" name="Oval 30">
            <a:extLst>
              <a:ext uri="{FF2B5EF4-FFF2-40B4-BE49-F238E27FC236}">
                <a16:creationId xmlns:a16="http://schemas.microsoft.com/office/drawing/2014/main" id="{E1E8FFED-6F1E-0209-4BCD-3EEA8E901FC5}"/>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2325632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0308962-EFB1-A524-FFF1-AA682D7DBC51}"/>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6" name="Rectangle 15">
            <a:extLst>
              <a:ext uri="{FF2B5EF4-FFF2-40B4-BE49-F238E27FC236}">
                <a16:creationId xmlns:a16="http://schemas.microsoft.com/office/drawing/2014/main" id="{AD9E372A-DD99-F4D1-DD7D-E69EC9F9CD68}"/>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8" name="Oval 17">
            <a:extLst>
              <a:ext uri="{FF2B5EF4-FFF2-40B4-BE49-F238E27FC236}">
                <a16:creationId xmlns:a16="http://schemas.microsoft.com/office/drawing/2014/main" id="{6469C472-4929-1B14-FC99-FB9F2583A606}"/>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24" name="TextBox 23">
            <a:extLst>
              <a:ext uri="{FF2B5EF4-FFF2-40B4-BE49-F238E27FC236}">
                <a16:creationId xmlns:a16="http://schemas.microsoft.com/office/drawing/2014/main" id="{C6AE3996-930A-D33E-79EB-CFD4CC6892F2}"/>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5" name="Oval 24">
            <a:extLst>
              <a:ext uri="{FF2B5EF4-FFF2-40B4-BE49-F238E27FC236}">
                <a16:creationId xmlns:a16="http://schemas.microsoft.com/office/drawing/2014/main" id="{0EF6C276-48B6-037D-C12D-98F3AB7C1888}"/>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6" name="Oval 25">
            <a:extLst>
              <a:ext uri="{FF2B5EF4-FFF2-40B4-BE49-F238E27FC236}">
                <a16:creationId xmlns:a16="http://schemas.microsoft.com/office/drawing/2014/main" id="{DF624505-FE94-36F6-7AED-84DCB5C5CF37}"/>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7" name="Oval 26">
            <a:extLst>
              <a:ext uri="{FF2B5EF4-FFF2-40B4-BE49-F238E27FC236}">
                <a16:creationId xmlns:a16="http://schemas.microsoft.com/office/drawing/2014/main" id="{5E2CD593-764E-EA24-E58C-39FC5C959B03}"/>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9" name="Curved Connector 28">
            <a:extLst>
              <a:ext uri="{FF2B5EF4-FFF2-40B4-BE49-F238E27FC236}">
                <a16:creationId xmlns:a16="http://schemas.microsoft.com/office/drawing/2014/main" id="{DA1A34BF-B45C-B5F6-8CDD-0956436AD481}"/>
              </a:ext>
            </a:extLst>
          </p:cNvPr>
          <p:cNvCxnSpPr>
            <a:cxnSpLocks/>
            <a:stCxn id="25" idx="6"/>
            <a:endCxn id="26"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1369279-C308-35A4-6A90-F38DDBCDBBCC}"/>
              </a:ext>
            </a:extLst>
          </p:cNvPr>
          <p:cNvCxnSpPr>
            <a:cxnSpLocks/>
            <a:stCxn id="11" idx="4"/>
            <a:endCxn id="18" idx="0"/>
          </p:cNvCxnSpPr>
          <p:nvPr/>
        </p:nvCxnSpPr>
        <p:spPr>
          <a:xfrm flipH="1">
            <a:off x="3404592" y="3034388"/>
            <a:ext cx="28913" cy="173733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88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6" name="Oval 5">
            <a:extLst>
              <a:ext uri="{FF2B5EF4-FFF2-40B4-BE49-F238E27FC236}">
                <a16:creationId xmlns:a16="http://schemas.microsoft.com/office/drawing/2014/main" id="{7C84B31A-C250-1F28-D526-C82AC3307A0C}"/>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C74C00-255A-D604-5E68-7FECFFC35072}"/>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9" name="TextBox 18">
            <a:extLst>
              <a:ext uri="{FF2B5EF4-FFF2-40B4-BE49-F238E27FC236}">
                <a16:creationId xmlns:a16="http://schemas.microsoft.com/office/drawing/2014/main" id="{43354BDD-9399-73B7-2822-E466B084263F}"/>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0" name="Oval 19">
            <a:extLst>
              <a:ext uri="{FF2B5EF4-FFF2-40B4-BE49-F238E27FC236}">
                <a16:creationId xmlns:a16="http://schemas.microsoft.com/office/drawing/2014/main" id="{069B6378-D125-C00B-C1AB-10D158169C60}"/>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B24BC74-F81A-59A8-8370-D3D052B89CF5}"/>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EE1570A0-CEEA-8C2D-9737-047E688D8118}"/>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1124480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18"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BB2FDE-B102-D245-940F-5EA3D1C93B31}"/>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18" name="TextBox 17">
            <a:extLst>
              <a:ext uri="{FF2B5EF4-FFF2-40B4-BE49-F238E27FC236}">
                <a16:creationId xmlns:a16="http://schemas.microsoft.com/office/drawing/2014/main" id="{65D8C8D2-4DDC-7C7C-0531-4B274D3FB957}"/>
              </a:ext>
            </a:extLst>
          </p:cNvPr>
          <p:cNvSpPr txBox="1"/>
          <p:nvPr/>
        </p:nvSpPr>
        <p:spPr>
          <a:xfrm>
            <a:off x="4851562" y="1844143"/>
            <a:ext cx="2465740"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a:t>
            </a:r>
            <a:r>
              <a:rPr lang="en-SE" b="1" dirty="0">
                <a:solidFill>
                  <a:srgbClr val="0070C0"/>
                </a:solidFill>
                <a:latin typeface="Titillium Web" pitchFamily="2" charset="77"/>
              </a:rPr>
              <a:t>None</a:t>
            </a:r>
          </a:p>
          <a:p>
            <a:r>
              <a:rPr lang="en-SE" dirty="0">
                <a:latin typeface="Titillium Web" pitchFamily="2" charset="77"/>
              </a:rPr>
              <a:t>Retries: </a:t>
            </a:r>
            <a:r>
              <a:rPr lang="en-SE" b="1" dirty="0">
                <a:solidFill>
                  <a:srgbClr val="FF0000"/>
                </a:solidFill>
                <a:latin typeface="Titillium Web" pitchFamily="2" charset="77"/>
              </a:rPr>
              <a:t>1</a:t>
            </a:r>
          </a:p>
          <a:p>
            <a:endParaRPr lang="en-SE" dirty="0">
              <a:latin typeface="Titillium Web" pitchFamily="2" charset="77"/>
            </a:endParaRPr>
          </a:p>
        </p:txBody>
      </p:sp>
      <p:sp>
        <p:nvSpPr>
          <p:cNvPr id="20" name="Oval 19">
            <a:extLst>
              <a:ext uri="{FF2B5EF4-FFF2-40B4-BE49-F238E27FC236}">
                <a16:creationId xmlns:a16="http://schemas.microsoft.com/office/drawing/2014/main" id="{162333C2-AC53-D1A4-4034-BBB5541D2A74}"/>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E4975BE-8E09-46DA-D8EF-51CE896166B0}"/>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F9042669-765E-6DE4-E6C5-4A210823E24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3" name="Curved Connector 22">
            <a:extLst>
              <a:ext uri="{FF2B5EF4-FFF2-40B4-BE49-F238E27FC236}">
                <a16:creationId xmlns:a16="http://schemas.microsoft.com/office/drawing/2014/main" id="{12F749DB-D36C-52A8-EEF6-76BFB6A64D53}"/>
              </a:ext>
            </a:extLst>
          </p:cNvPr>
          <p:cNvCxnSpPr>
            <a:stCxn id="21" idx="2"/>
            <a:endCxn id="20" idx="2"/>
          </p:cNvCxnSpPr>
          <p:nvPr/>
        </p:nvCxnSpPr>
        <p:spPr>
          <a:xfrm rot="10800000" flipH="1">
            <a:off x="10122471" y="554002"/>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7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FBD456-3A70-6F52-6E0E-75B8F6083B19}"/>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15B9B59-82DA-455C-7F90-33A38BE6A86C}"/>
              </a:ext>
            </a:extLst>
          </p:cNvPr>
          <p:cNvSpPr/>
          <p:nvPr/>
        </p:nvSpPr>
        <p:spPr>
          <a:xfrm>
            <a:off x="4911771" y="4131148"/>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2" name="Rectangle 11">
            <a:extLst>
              <a:ext uri="{FF2B5EF4-FFF2-40B4-BE49-F238E27FC236}">
                <a16:creationId xmlns:a16="http://schemas.microsoft.com/office/drawing/2014/main" id="{0D2269C6-D55E-6529-6FE3-56A72E53ECF3}"/>
              </a:ext>
            </a:extLst>
          </p:cNvPr>
          <p:cNvSpPr/>
          <p:nvPr/>
        </p:nvSpPr>
        <p:spPr>
          <a:xfrm>
            <a:off x="5012598" y="4240810"/>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sp>
        <p:nvSpPr>
          <p:cNvPr id="13" name="Oval 12">
            <a:extLst>
              <a:ext uri="{FF2B5EF4-FFF2-40B4-BE49-F238E27FC236}">
                <a16:creationId xmlns:a16="http://schemas.microsoft.com/office/drawing/2014/main" id="{85EA8CDE-AFB8-31E5-9867-D2421759AE6B}"/>
              </a:ext>
            </a:extLst>
          </p:cNvPr>
          <p:cNvSpPr/>
          <p:nvPr/>
        </p:nvSpPr>
        <p:spPr>
          <a:xfrm>
            <a:off x="5377533" y="4755351"/>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8" name="TextBox 17">
            <a:extLst>
              <a:ext uri="{FF2B5EF4-FFF2-40B4-BE49-F238E27FC236}">
                <a16:creationId xmlns:a16="http://schemas.microsoft.com/office/drawing/2014/main" id="{E648E35C-ABC8-A0D6-8B09-4A6371F5BA6D}"/>
              </a:ext>
            </a:extLst>
          </p:cNvPr>
          <p:cNvSpPr txBox="1"/>
          <p:nvPr/>
        </p:nvSpPr>
        <p:spPr>
          <a:xfrm>
            <a:off x="4851562" y="1844143"/>
            <a:ext cx="287610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B</a:t>
            </a:r>
          </a:p>
          <a:p>
            <a:r>
              <a:rPr lang="en-SE" dirty="0">
                <a:latin typeface="Titillium Web" pitchFamily="2" charset="77"/>
              </a:rPr>
              <a:t>Retries: 1</a:t>
            </a:r>
          </a:p>
          <a:p>
            <a:endParaRPr lang="en-SE" dirty="0">
              <a:latin typeface="Titillium Web" pitchFamily="2" charset="77"/>
            </a:endParaRPr>
          </a:p>
        </p:txBody>
      </p:sp>
      <p:sp>
        <p:nvSpPr>
          <p:cNvPr id="19" name="Oval 18">
            <a:extLst>
              <a:ext uri="{FF2B5EF4-FFF2-40B4-BE49-F238E27FC236}">
                <a16:creationId xmlns:a16="http://schemas.microsoft.com/office/drawing/2014/main" id="{9A23DE13-F764-F1FA-778B-5B3BE008CB23}"/>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0" name="Oval 19">
            <a:extLst>
              <a:ext uri="{FF2B5EF4-FFF2-40B4-BE49-F238E27FC236}">
                <a16:creationId xmlns:a16="http://schemas.microsoft.com/office/drawing/2014/main" id="{230187D8-C732-7C73-28A0-BB595C647436}"/>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1" name="Oval 20">
            <a:extLst>
              <a:ext uri="{FF2B5EF4-FFF2-40B4-BE49-F238E27FC236}">
                <a16:creationId xmlns:a16="http://schemas.microsoft.com/office/drawing/2014/main" id="{1F9FBD97-FA7D-DFA8-0322-2CB918A9A3A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4" name="Curved Connector 23">
            <a:extLst>
              <a:ext uri="{FF2B5EF4-FFF2-40B4-BE49-F238E27FC236}">
                <a16:creationId xmlns:a16="http://schemas.microsoft.com/office/drawing/2014/main" id="{EBF7B43C-0D89-31E1-E866-E18810BE5A9E}"/>
              </a:ext>
            </a:extLst>
          </p:cNvPr>
          <p:cNvCxnSpPr>
            <a:cxnSpLocks/>
            <a:stCxn id="19" idx="6"/>
            <a:endCxn id="20"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AC8C44-B563-C6DF-287C-0E9385472711}"/>
              </a:ext>
            </a:extLst>
          </p:cNvPr>
          <p:cNvSpPr txBox="1"/>
          <p:nvPr/>
        </p:nvSpPr>
        <p:spPr>
          <a:xfrm>
            <a:off x="9919417" y="2721305"/>
            <a:ext cx="2434820" cy="646331"/>
          </a:xfrm>
          <a:prstGeom prst="rect">
            <a:avLst/>
          </a:prstGeom>
          <a:noFill/>
        </p:spPr>
        <p:txBody>
          <a:bodyPr wrap="square" rtlCol="0">
            <a:spAutoFit/>
          </a:bodyPr>
          <a:lstStyle/>
          <a:p>
            <a:r>
              <a:rPr lang="en-SE" dirty="0"/>
              <a:t>Process state will be failed after 3 retries</a:t>
            </a:r>
          </a:p>
        </p:txBody>
      </p:sp>
      <p:cxnSp>
        <p:nvCxnSpPr>
          <p:cNvPr id="6" name="Straight Connector 5">
            <a:extLst>
              <a:ext uri="{FF2B5EF4-FFF2-40B4-BE49-F238E27FC236}">
                <a16:creationId xmlns:a16="http://schemas.microsoft.com/office/drawing/2014/main" id="{B6819964-A87F-EDC6-1C76-85F097FF9E75}"/>
              </a:ext>
            </a:extLst>
          </p:cNvPr>
          <p:cNvCxnSpPr>
            <a:cxnSpLocks/>
            <a:stCxn id="11" idx="4"/>
            <a:endCxn id="13" idx="0"/>
          </p:cNvCxnSpPr>
          <p:nvPr/>
        </p:nvCxnSpPr>
        <p:spPr>
          <a:xfrm>
            <a:off x="3433505" y="3034388"/>
            <a:ext cx="2247172" cy="172096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2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714C736-C6C2-E198-9F0B-4A45AB8BD9E4}"/>
              </a:ext>
            </a:extLst>
          </p:cNvPr>
          <p:cNvPicPr>
            <a:picLocks noChangeAspect="1"/>
          </p:cNvPicPr>
          <p:nvPr/>
        </p:nvPicPr>
        <p:blipFill>
          <a:blip r:embed="rId3"/>
          <a:stretch>
            <a:fillRect/>
          </a:stretch>
        </p:blipFill>
        <p:spPr>
          <a:xfrm>
            <a:off x="8642612" y="5669550"/>
            <a:ext cx="1645805" cy="1235304"/>
          </a:xfrm>
          <a:prstGeom prst="rect">
            <a:avLst/>
          </a:prstGeom>
        </p:spPr>
      </p:pic>
      <p:sp>
        <p:nvSpPr>
          <p:cNvPr id="2" name="Title 1">
            <a:extLst>
              <a:ext uri="{FF2B5EF4-FFF2-40B4-BE49-F238E27FC236}">
                <a16:creationId xmlns:a16="http://schemas.microsoft.com/office/drawing/2014/main" id="{322A2CF4-B662-631C-073D-696C11F7FB44}"/>
              </a:ext>
            </a:extLst>
          </p:cNvPr>
          <p:cNvSpPr>
            <a:spLocks noGrp="1"/>
          </p:cNvSpPr>
          <p:nvPr>
            <p:ph type="title"/>
          </p:nvPr>
        </p:nvSpPr>
        <p:spPr>
          <a:xfrm>
            <a:off x="413878" y="401187"/>
            <a:ext cx="11360800" cy="763600"/>
          </a:xfrm>
        </p:spPr>
        <p:txBody>
          <a:bodyPr/>
          <a:lstStyle/>
          <a:p>
            <a:r>
              <a:rPr lang="en-SE" dirty="0">
                <a:latin typeface="Titillium Web" pitchFamily="2" charset="77"/>
              </a:rPr>
              <a:t>The need for a “Meta” Operating System?</a:t>
            </a:r>
          </a:p>
        </p:txBody>
      </p:sp>
      <p:sp>
        <p:nvSpPr>
          <p:cNvPr id="4" name="Oval 3">
            <a:extLst>
              <a:ext uri="{FF2B5EF4-FFF2-40B4-BE49-F238E27FC236}">
                <a16:creationId xmlns:a16="http://schemas.microsoft.com/office/drawing/2014/main" id="{2E73373A-FED3-0E8C-545D-107D8A591FBA}"/>
              </a:ext>
            </a:extLst>
          </p:cNvPr>
          <p:cNvSpPr/>
          <p:nvPr/>
        </p:nvSpPr>
        <p:spPr>
          <a:xfrm>
            <a:off x="416978" y="4469788"/>
            <a:ext cx="2258665" cy="7095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Device</a:t>
            </a:r>
          </a:p>
        </p:txBody>
      </p:sp>
      <p:pic>
        <p:nvPicPr>
          <p:cNvPr id="15" name="Picture 14">
            <a:extLst>
              <a:ext uri="{FF2B5EF4-FFF2-40B4-BE49-F238E27FC236}">
                <a16:creationId xmlns:a16="http://schemas.microsoft.com/office/drawing/2014/main" id="{7C870763-3280-A15A-918D-81EB3283BBDC}"/>
              </a:ext>
            </a:extLst>
          </p:cNvPr>
          <p:cNvPicPr>
            <a:picLocks noChangeAspect="1"/>
          </p:cNvPicPr>
          <p:nvPr/>
        </p:nvPicPr>
        <p:blipFill>
          <a:blip r:embed="rId4"/>
          <a:stretch>
            <a:fillRect/>
          </a:stretch>
        </p:blipFill>
        <p:spPr>
          <a:xfrm>
            <a:off x="1754150" y="5812208"/>
            <a:ext cx="505538" cy="773176"/>
          </a:xfrm>
          <a:prstGeom prst="rect">
            <a:avLst/>
          </a:prstGeom>
        </p:spPr>
      </p:pic>
      <p:pic>
        <p:nvPicPr>
          <p:cNvPr id="21" name="Picture 20">
            <a:extLst>
              <a:ext uri="{FF2B5EF4-FFF2-40B4-BE49-F238E27FC236}">
                <a16:creationId xmlns:a16="http://schemas.microsoft.com/office/drawing/2014/main" id="{5BFBDA6D-FFE2-2AB9-29DE-C562437B0350}"/>
              </a:ext>
            </a:extLst>
          </p:cNvPr>
          <p:cNvPicPr>
            <a:picLocks noChangeAspect="1"/>
          </p:cNvPicPr>
          <p:nvPr/>
        </p:nvPicPr>
        <p:blipFill>
          <a:blip r:embed="rId5"/>
          <a:stretch>
            <a:fillRect/>
          </a:stretch>
        </p:blipFill>
        <p:spPr>
          <a:xfrm>
            <a:off x="93091" y="5805096"/>
            <a:ext cx="736600" cy="787400"/>
          </a:xfrm>
          <a:prstGeom prst="rect">
            <a:avLst/>
          </a:prstGeom>
        </p:spPr>
      </p:pic>
      <p:pic>
        <p:nvPicPr>
          <p:cNvPr id="23" name="Picture 22">
            <a:extLst>
              <a:ext uri="{FF2B5EF4-FFF2-40B4-BE49-F238E27FC236}">
                <a16:creationId xmlns:a16="http://schemas.microsoft.com/office/drawing/2014/main" id="{21EFF1BD-CFD5-2F7A-922A-83B7578063C7}"/>
              </a:ext>
            </a:extLst>
          </p:cNvPr>
          <p:cNvPicPr>
            <a:picLocks noChangeAspect="1"/>
          </p:cNvPicPr>
          <p:nvPr/>
        </p:nvPicPr>
        <p:blipFill>
          <a:blip r:embed="rId6"/>
          <a:stretch>
            <a:fillRect/>
          </a:stretch>
        </p:blipFill>
        <p:spPr>
          <a:xfrm>
            <a:off x="668692" y="5273725"/>
            <a:ext cx="1022716" cy="631677"/>
          </a:xfrm>
          <a:prstGeom prst="rect">
            <a:avLst/>
          </a:prstGeom>
        </p:spPr>
      </p:pic>
      <p:pic>
        <p:nvPicPr>
          <p:cNvPr id="27" name="Picture 26">
            <a:extLst>
              <a:ext uri="{FF2B5EF4-FFF2-40B4-BE49-F238E27FC236}">
                <a16:creationId xmlns:a16="http://schemas.microsoft.com/office/drawing/2014/main" id="{CC93EBE5-CBD2-4257-F9E5-1EE994765D9D}"/>
              </a:ext>
            </a:extLst>
          </p:cNvPr>
          <p:cNvPicPr>
            <a:picLocks noChangeAspect="1"/>
          </p:cNvPicPr>
          <p:nvPr/>
        </p:nvPicPr>
        <p:blipFill>
          <a:blip r:embed="rId7"/>
          <a:stretch>
            <a:fillRect/>
          </a:stretch>
        </p:blipFill>
        <p:spPr>
          <a:xfrm>
            <a:off x="2456865" y="5905402"/>
            <a:ext cx="1092525" cy="847649"/>
          </a:xfrm>
          <a:prstGeom prst="rect">
            <a:avLst/>
          </a:prstGeom>
        </p:spPr>
      </p:pic>
      <p:pic>
        <p:nvPicPr>
          <p:cNvPr id="25" name="Picture 24">
            <a:extLst>
              <a:ext uri="{FF2B5EF4-FFF2-40B4-BE49-F238E27FC236}">
                <a16:creationId xmlns:a16="http://schemas.microsoft.com/office/drawing/2014/main" id="{E226FECD-8EA6-54FD-D54C-FDDBAE724932}"/>
              </a:ext>
            </a:extLst>
          </p:cNvPr>
          <p:cNvPicPr>
            <a:picLocks noChangeAspect="1"/>
          </p:cNvPicPr>
          <p:nvPr/>
        </p:nvPicPr>
        <p:blipFill>
          <a:blip r:embed="rId8"/>
          <a:stretch>
            <a:fillRect/>
          </a:stretch>
        </p:blipFill>
        <p:spPr>
          <a:xfrm>
            <a:off x="3140763" y="5198135"/>
            <a:ext cx="817254" cy="890880"/>
          </a:xfrm>
          <a:prstGeom prst="rect">
            <a:avLst/>
          </a:prstGeom>
        </p:spPr>
      </p:pic>
      <p:pic>
        <p:nvPicPr>
          <p:cNvPr id="29" name="Picture 28">
            <a:extLst>
              <a:ext uri="{FF2B5EF4-FFF2-40B4-BE49-F238E27FC236}">
                <a16:creationId xmlns:a16="http://schemas.microsoft.com/office/drawing/2014/main" id="{B471089B-C8F8-747B-3D38-68E80B5466FB}"/>
              </a:ext>
            </a:extLst>
          </p:cNvPr>
          <p:cNvPicPr>
            <a:picLocks noChangeAspect="1"/>
          </p:cNvPicPr>
          <p:nvPr/>
        </p:nvPicPr>
        <p:blipFill>
          <a:blip r:embed="rId9"/>
          <a:stretch>
            <a:fillRect/>
          </a:stretch>
        </p:blipFill>
        <p:spPr>
          <a:xfrm>
            <a:off x="5523989" y="5171757"/>
            <a:ext cx="1042217" cy="1581294"/>
          </a:xfrm>
          <a:prstGeom prst="rect">
            <a:avLst/>
          </a:prstGeom>
        </p:spPr>
      </p:pic>
      <p:sp>
        <p:nvSpPr>
          <p:cNvPr id="30" name="Oval 29">
            <a:extLst>
              <a:ext uri="{FF2B5EF4-FFF2-40B4-BE49-F238E27FC236}">
                <a16:creationId xmlns:a16="http://schemas.microsoft.com/office/drawing/2014/main" id="{E00B4154-DE43-22A8-9BB8-4B176E6B6007}"/>
              </a:ext>
            </a:extLst>
          </p:cNvPr>
          <p:cNvSpPr/>
          <p:nvPr/>
        </p:nvSpPr>
        <p:spPr>
          <a:xfrm>
            <a:off x="3154442" y="4469788"/>
            <a:ext cx="3302668" cy="70957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Edge</a:t>
            </a:r>
          </a:p>
        </p:txBody>
      </p:sp>
      <p:sp>
        <p:nvSpPr>
          <p:cNvPr id="31" name="Oval 30">
            <a:extLst>
              <a:ext uri="{FF2B5EF4-FFF2-40B4-BE49-F238E27FC236}">
                <a16:creationId xmlns:a16="http://schemas.microsoft.com/office/drawing/2014/main" id="{1B95BB7B-6D62-40D3-50CA-7A6D0D67512B}"/>
              </a:ext>
            </a:extLst>
          </p:cNvPr>
          <p:cNvSpPr/>
          <p:nvPr/>
        </p:nvSpPr>
        <p:spPr>
          <a:xfrm>
            <a:off x="6930819" y="4485443"/>
            <a:ext cx="3302668" cy="70957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Cloud</a:t>
            </a:r>
          </a:p>
        </p:txBody>
      </p:sp>
      <p:pic>
        <p:nvPicPr>
          <p:cNvPr id="32" name="Picture 31">
            <a:extLst>
              <a:ext uri="{FF2B5EF4-FFF2-40B4-BE49-F238E27FC236}">
                <a16:creationId xmlns:a16="http://schemas.microsoft.com/office/drawing/2014/main" id="{2367060D-05EC-FAB1-0BF6-29E56B772556}"/>
              </a:ext>
            </a:extLst>
          </p:cNvPr>
          <p:cNvPicPr>
            <a:picLocks noChangeAspect="1"/>
          </p:cNvPicPr>
          <p:nvPr/>
        </p:nvPicPr>
        <p:blipFill>
          <a:blip r:embed="rId10"/>
          <a:stretch>
            <a:fillRect/>
          </a:stretch>
        </p:blipFill>
        <p:spPr>
          <a:xfrm>
            <a:off x="7319904" y="5881208"/>
            <a:ext cx="631677" cy="631677"/>
          </a:xfrm>
          <a:prstGeom prst="rect">
            <a:avLst/>
          </a:prstGeom>
        </p:spPr>
      </p:pic>
      <p:pic>
        <p:nvPicPr>
          <p:cNvPr id="33" name="Picture 32">
            <a:extLst>
              <a:ext uri="{FF2B5EF4-FFF2-40B4-BE49-F238E27FC236}">
                <a16:creationId xmlns:a16="http://schemas.microsoft.com/office/drawing/2014/main" id="{47E0CB1C-B4C0-B994-0CD3-38AE2DA408A1}"/>
              </a:ext>
            </a:extLst>
          </p:cNvPr>
          <p:cNvPicPr>
            <a:picLocks noChangeAspect="1"/>
          </p:cNvPicPr>
          <p:nvPr/>
        </p:nvPicPr>
        <p:blipFill>
          <a:blip r:embed="rId11"/>
          <a:stretch>
            <a:fillRect/>
          </a:stretch>
        </p:blipFill>
        <p:spPr>
          <a:xfrm>
            <a:off x="4193713" y="5905402"/>
            <a:ext cx="925305" cy="763601"/>
          </a:xfrm>
          <a:prstGeom prst="rect">
            <a:avLst/>
          </a:prstGeom>
        </p:spPr>
      </p:pic>
      <p:pic>
        <p:nvPicPr>
          <p:cNvPr id="34" name="Picture 33">
            <a:extLst>
              <a:ext uri="{FF2B5EF4-FFF2-40B4-BE49-F238E27FC236}">
                <a16:creationId xmlns:a16="http://schemas.microsoft.com/office/drawing/2014/main" id="{33623BB6-CADA-F2A2-196D-DB1A7E9C4B13}"/>
              </a:ext>
            </a:extLst>
          </p:cNvPr>
          <p:cNvPicPr>
            <a:picLocks noChangeAspect="1"/>
          </p:cNvPicPr>
          <p:nvPr/>
        </p:nvPicPr>
        <p:blipFill>
          <a:blip r:embed="rId12"/>
          <a:stretch>
            <a:fillRect/>
          </a:stretch>
        </p:blipFill>
        <p:spPr>
          <a:xfrm>
            <a:off x="7992457" y="5332833"/>
            <a:ext cx="792442" cy="472263"/>
          </a:xfrm>
          <a:prstGeom prst="rect">
            <a:avLst/>
          </a:prstGeom>
        </p:spPr>
      </p:pic>
      <p:pic>
        <p:nvPicPr>
          <p:cNvPr id="35" name="Picture 34">
            <a:extLst>
              <a:ext uri="{FF2B5EF4-FFF2-40B4-BE49-F238E27FC236}">
                <a16:creationId xmlns:a16="http://schemas.microsoft.com/office/drawing/2014/main" id="{06A50D33-8FEE-2709-2CC8-9033EB5F39AD}"/>
              </a:ext>
            </a:extLst>
          </p:cNvPr>
          <p:cNvPicPr>
            <a:picLocks noChangeAspect="1"/>
          </p:cNvPicPr>
          <p:nvPr/>
        </p:nvPicPr>
        <p:blipFill>
          <a:blip r:embed="rId13"/>
          <a:stretch>
            <a:fillRect/>
          </a:stretch>
        </p:blipFill>
        <p:spPr>
          <a:xfrm>
            <a:off x="9441446" y="5198135"/>
            <a:ext cx="969156" cy="547394"/>
          </a:xfrm>
          <a:prstGeom prst="rect">
            <a:avLst/>
          </a:prstGeom>
        </p:spPr>
      </p:pic>
      <p:sp>
        <p:nvSpPr>
          <p:cNvPr id="38" name="Oval 37">
            <a:extLst>
              <a:ext uri="{FF2B5EF4-FFF2-40B4-BE49-F238E27FC236}">
                <a16:creationId xmlns:a16="http://schemas.microsoft.com/office/drawing/2014/main" id="{70466636-F31B-DD41-E29D-0A85146B1BE8}"/>
              </a:ext>
            </a:extLst>
          </p:cNvPr>
          <p:cNvSpPr/>
          <p:nvPr/>
        </p:nvSpPr>
        <p:spPr>
          <a:xfrm>
            <a:off x="10707197" y="4469788"/>
            <a:ext cx="1274771" cy="70957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HPC</a:t>
            </a:r>
          </a:p>
        </p:txBody>
      </p:sp>
      <p:pic>
        <p:nvPicPr>
          <p:cNvPr id="39" name="Picture 38">
            <a:extLst>
              <a:ext uri="{FF2B5EF4-FFF2-40B4-BE49-F238E27FC236}">
                <a16:creationId xmlns:a16="http://schemas.microsoft.com/office/drawing/2014/main" id="{5028502F-1437-2955-B2D4-BB6568081BC9}"/>
              </a:ext>
            </a:extLst>
          </p:cNvPr>
          <p:cNvPicPr>
            <a:picLocks noChangeAspect="1"/>
          </p:cNvPicPr>
          <p:nvPr/>
        </p:nvPicPr>
        <p:blipFill>
          <a:blip r:embed="rId14"/>
          <a:stretch>
            <a:fillRect/>
          </a:stretch>
        </p:blipFill>
        <p:spPr>
          <a:xfrm>
            <a:off x="10804136" y="5580467"/>
            <a:ext cx="1088928" cy="996369"/>
          </a:xfrm>
          <a:prstGeom prst="rect">
            <a:avLst/>
          </a:prstGeom>
        </p:spPr>
      </p:pic>
      <p:sp>
        <p:nvSpPr>
          <p:cNvPr id="40" name="Oval 39">
            <a:extLst>
              <a:ext uri="{FF2B5EF4-FFF2-40B4-BE49-F238E27FC236}">
                <a16:creationId xmlns:a16="http://schemas.microsoft.com/office/drawing/2014/main" id="{E64E0D31-2BD2-4510-52F0-64F3BFF5EF12}"/>
              </a:ext>
            </a:extLst>
          </p:cNvPr>
          <p:cNvSpPr/>
          <p:nvPr/>
        </p:nvSpPr>
        <p:spPr>
          <a:xfrm>
            <a:off x="357395" y="3224586"/>
            <a:ext cx="11564990" cy="890880"/>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Meta OS</a:t>
            </a:r>
          </a:p>
        </p:txBody>
      </p:sp>
      <p:sp>
        <p:nvSpPr>
          <p:cNvPr id="41" name="Oval 40">
            <a:extLst>
              <a:ext uri="{FF2B5EF4-FFF2-40B4-BE49-F238E27FC236}">
                <a16:creationId xmlns:a16="http://schemas.microsoft.com/office/drawing/2014/main" id="{C6226E38-19B8-191B-EC62-6B6E7268DC81}"/>
              </a:ext>
            </a:extLst>
          </p:cNvPr>
          <p:cNvSpPr/>
          <p:nvPr/>
        </p:nvSpPr>
        <p:spPr>
          <a:xfrm>
            <a:off x="2189840" y="4734429"/>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Oval 41">
            <a:extLst>
              <a:ext uri="{FF2B5EF4-FFF2-40B4-BE49-F238E27FC236}">
                <a16:creationId xmlns:a16="http://schemas.microsoft.com/office/drawing/2014/main" id="{B7CAF410-0B56-83D3-C0BB-12D3D1ECABE3}"/>
              </a:ext>
            </a:extLst>
          </p:cNvPr>
          <p:cNvSpPr/>
          <p:nvPr/>
        </p:nvSpPr>
        <p:spPr>
          <a:xfrm>
            <a:off x="2189840" y="3601748"/>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4" name="Straight Connector 43">
            <a:extLst>
              <a:ext uri="{FF2B5EF4-FFF2-40B4-BE49-F238E27FC236}">
                <a16:creationId xmlns:a16="http://schemas.microsoft.com/office/drawing/2014/main" id="{5EAFC8E3-E37D-A460-5E69-AAFBF2C5DCF8}"/>
              </a:ext>
            </a:extLst>
          </p:cNvPr>
          <p:cNvCxnSpPr>
            <a:stCxn id="42" idx="4"/>
            <a:endCxn id="41" idx="0"/>
          </p:cNvCxnSpPr>
          <p:nvPr/>
        </p:nvCxnSpPr>
        <p:spPr>
          <a:xfrm>
            <a:off x="2259688" y="3738304"/>
            <a:ext cx="0" cy="996125"/>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FB73D8-0C50-FF78-F4C3-2C8F3044C35E}"/>
              </a:ext>
            </a:extLst>
          </p:cNvPr>
          <p:cNvSpPr/>
          <p:nvPr/>
        </p:nvSpPr>
        <p:spPr>
          <a:xfrm>
            <a:off x="792176" y="4647597"/>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Oval 45">
            <a:extLst>
              <a:ext uri="{FF2B5EF4-FFF2-40B4-BE49-F238E27FC236}">
                <a16:creationId xmlns:a16="http://schemas.microsoft.com/office/drawing/2014/main" id="{5151A2D8-FA06-E2B1-BC9A-01A8E3E2808F}"/>
              </a:ext>
            </a:extLst>
          </p:cNvPr>
          <p:cNvSpPr/>
          <p:nvPr/>
        </p:nvSpPr>
        <p:spPr>
          <a:xfrm>
            <a:off x="803733" y="3630084"/>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7" name="Straight Connector 46">
            <a:extLst>
              <a:ext uri="{FF2B5EF4-FFF2-40B4-BE49-F238E27FC236}">
                <a16:creationId xmlns:a16="http://schemas.microsoft.com/office/drawing/2014/main" id="{EB2A239E-F6FC-CE83-31A7-AF5C9774F316}"/>
              </a:ext>
            </a:extLst>
          </p:cNvPr>
          <p:cNvCxnSpPr>
            <a:stCxn id="46" idx="4"/>
            <a:endCxn id="45" idx="0"/>
          </p:cNvCxnSpPr>
          <p:nvPr/>
        </p:nvCxnSpPr>
        <p:spPr>
          <a:xfrm flipH="1">
            <a:off x="862024" y="3766640"/>
            <a:ext cx="11557" cy="88095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C36E138-FD4B-BABE-EFF5-56F4FDA6523F}"/>
              </a:ext>
            </a:extLst>
          </p:cNvPr>
          <p:cNvSpPr/>
          <p:nvPr/>
        </p:nvSpPr>
        <p:spPr>
          <a:xfrm>
            <a:off x="1540623" y="4553873"/>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1" name="Oval 50">
            <a:extLst>
              <a:ext uri="{FF2B5EF4-FFF2-40B4-BE49-F238E27FC236}">
                <a16:creationId xmlns:a16="http://schemas.microsoft.com/office/drawing/2014/main" id="{9C3535BC-5764-17A7-6057-5CEDA77C238A}"/>
              </a:ext>
            </a:extLst>
          </p:cNvPr>
          <p:cNvSpPr/>
          <p:nvPr/>
        </p:nvSpPr>
        <p:spPr>
          <a:xfrm>
            <a:off x="1540623" y="3614550"/>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2" name="Straight Connector 51">
            <a:extLst>
              <a:ext uri="{FF2B5EF4-FFF2-40B4-BE49-F238E27FC236}">
                <a16:creationId xmlns:a16="http://schemas.microsoft.com/office/drawing/2014/main" id="{395E601B-9046-1F9F-AEBB-8746F589BC99}"/>
              </a:ext>
            </a:extLst>
          </p:cNvPr>
          <p:cNvCxnSpPr>
            <a:cxnSpLocks/>
            <a:stCxn id="51" idx="4"/>
            <a:endCxn id="50" idx="0"/>
          </p:cNvCxnSpPr>
          <p:nvPr/>
        </p:nvCxnSpPr>
        <p:spPr>
          <a:xfrm>
            <a:off x="1610471" y="3751106"/>
            <a:ext cx="0" cy="80276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7FC6E82-1253-3A16-885D-133EB43DCDA1}"/>
              </a:ext>
            </a:extLst>
          </p:cNvPr>
          <p:cNvSpPr/>
          <p:nvPr/>
        </p:nvSpPr>
        <p:spPr>
          <a:xfrm>
            <a:off x="4032550" y="4725958"/>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6" name="Oval 55">
            <a:extLst>
              <a:ext uri="{FF2B5EF4-FFF2-40B4-BE49-F238E27FC236}">
                <a16:creationId xmlns:a16="http://schemas.microsoft.com/office/drawing/2014/main" id="{E6420C09-E498-E00B-C476-ACB25E3D4951}"/>
              </a:ext>
            </a:extLst>
          </p:cNvPr>
          <p:cNvSpPr/>
          <p:nvPr/>
        </p:nvSpPr>
        <p:spPr>
          <a:xfrm>
            <a:off x="4023243" y="3360722"/>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7" name="Straight Connector 56">
            <a:extLst>
              <a:ext uri="{FF2B5EF4-FFF2-40B4-BE49-F238E27FC236}">
                <a16:creationId xmlns:a16="http://schemas.microsoft.com/office/drawing/2014/main" id="{5E160273-F69A-25B5-FFB6-D648557C6601}"/>
              </a:ext>
            </a:extLst>
          </p:cNvPr>
          <p:cNvCxnSpPr>
            <a:cxnSpLocks/>
            <a:stCxn id="56" idx="4"/>
            <a:endCxn id="55" idx="0"/>
          </p:cNvCxnSpPr>
          <p:nvPr/>
        </p:nvCxnSpPr>
        <p:spPr>
          <a:xfrm>
            <a:off x="4093091" y="3497278"/>
            <a:ext cx="9307" cy="122868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539321-2E5D-7C63-DCED-B2A67EF8C234}"/>
              </a:ext>
            </a:extLst>
          </p:cNvPr>
          <p:cNvSpPr/>
          <p:nvPr/>
        </p:nvSpPr>
        <p:spPr>
          <a:xfrm>
            <a:off x="7565895" y="4802707"/>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9" name="Oval 58">
            <a:extLst>
              <a:ext uri="{FF2B5EF4-FFF2-40B4-BE49-F238E27FC236}">
                <a16:creationId xmlns:a16="http://schemas.microsoft.com/office/drawing/2014/main" id="{3FE56DF1-7783-A000-BFFB-44E1DBEEDA3D}"/>
              </a:ext>
            </a:extLst>
          </p:cNvPr>
          <p:cNvSpPr/>
          <p:nvPr/>
        </p:nvSpPr>
        <p:spPr>
          <a:xfrm>
            <a:off x="7569262" y="3431870"/>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0" name="Straight Connector 59">
            <a:extLst>
              <a:ext uri="{FF2B5EF4-FFF2-40B4-BE49-F238E27FC236}">
                <a16:creationId xmlns:a16="http://schemas.microsoft.com/office/drawing/2014/main" id="{A5A9306A-292E-EC87-553C-66B058B69AE2}"/>
              </a:ext>
            </a:extLst>
          </p:cNvPr>
          <p:cNvCxnSpPr>
            <a:stCxn id="59" idx="4"/>
            <a:endCxn id="58" idx="0"/>
          </p:cNvCxnSpPr>
          <p:nvPr/>
        </p:nvCxnSpPr>
        <p:spPr>
          <a:xfrm flipH="1">
            <a:off x="7635743" y="3568426"/>
            <a:ext cx="3367" cy="123428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67AD3A9-F74F-C45A-04AC-177D501581AB}"/>
              </a:ext>
            </a:extLst>
          </p:cNvPr>
          <p:cNvSpPr/>
          <p:nvPr/>
        </p:nvSpPr>
        <p:spPr>
          <a:xfrm>
            <a:off x="9301750" y="4703674"/>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Oval 64">
            <a:extLst>
              <a:ext uri="{FF2B5EF4-FFF2-40B4-BE49-F238E27FC236}">
                <a16:creationId xmlns:a16="http://schemas.microsoft.com/office/drawing/2014/main" id="{36617129-79B9-2312-A83C-6667E11057B6}"/>
              </a:ext>
            </a:extLst>
          </p:cNvPr>
          <p:cNvSpPr/>
          <p:nvPr/>
        </p:nvSpPr>
        <p:spPr>
          <a:xfrm>
            <a:off x="9301750" y="3624391"/>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6" name="Straight Connector 65">
            <a:extLst>
              <a:ext uri="{FF2B5EF4-FFF2-40B4-BE49-F238E27FC236}">
                <a16:creationId xmlns:a16="http://schemas.microsoft.com/office/drawing/2014/main" id="{BF1DC7D0-3850-F39A-5A29-8567991C09F0}"/>
              </a:ext>
            </a:extLst>
          </p:cNvPr>
          <p:cNvCxnSpPr>
            <a:stCxn id="65" idx="4"/>
            <a:endCxn id="64" idx="0"/>
          </p:cNvCxnSpPr>
          <p:nvPr/>
        </p:nvCxnSpPr>
        <p:spPr>
          <a:xfrm>
            <a:off x="9371598" y="3760947"/>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C9B00B4-7838-A039-EA5C-5449AEBDAA12}"/>
              </a:ext>
            </a:extLst>
          </p:cNvPr>
          <p:cNvSpPr/>
          <p:nvPr/>
        </p:nvSpPr>
        <p:spPr>
          <a:xfrm>
            <a:off x="10897495" y="4734429"/>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9" name="Oval 68">
            <a:extLst>
              <a:ext uri="{FF2B5EF4-FFF2-40B4-BE49-F238E27FC236}">
                <a16:creationId xmlns:a16="http://schemas.microsoft.com/office/drawing/2014/main" id="{C93A9A23-FC72-DC30-4623-39A67A7CBF87}"/>
              </a:ext>
            </a:extLst>
          </p:cNvPr>
          <p:cNvSpPr/>
          <p:nvPr/>
        </p:nvSpPr>
        <p:spPr>
          <a:xfrm>
            <a:off x="10897495" y="3655146"/>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70" name="Straight Connector 69">
            <a:extLst>
              <a:ext uri="{FF2B5EF4-FFF2-40B4-BE49-F238E27FC236}">
                <a16:creationId xmlns:a16="http://schemas.microsoft.com/office/drawing/2014/main" id="{EF2FF118-6578-D28B-DDA2-2ABE6842884A}"/>
              </a:ext>
            </a:extLst>
          </p:cNvPr>
          <p:cNvCxnSpPr>
            <a:stCxn id="69" idx="4"/>
            <a:endCxn id="68" idx="0"/>
          </p:cNvCxnSpPr>
          <p:nvPr/>
        </p:nvCxnSpPr>
        <p:spPr>
          <a:xfrm>
            <a:off x="10967343" y="3791702"/>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033CF9-0E3F-F65B-A93C-FFFD6B387EAE}"/>
              </a:ext>
            </a:extLst>
          </p:cNvPr>
          <p:cNvCxnSpPr>
            <a:cxnSpLocks/>
            <a:stCxn id="65" idx="2"/>
            <a:endCxn id="59" idx="6"/>
          </p:cNvCxnSpPr>
          <p:nvPr/>
        </p:nvCxnSpPr>
        <p:spPr>
          <a:xfrm flipH="1" flipV="1">
            <a:off x="7708958" y="3500148"/>
            <a:ext cx="1592792" cy="19252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46ACAC6-2772-E3CF-2728-483CEEF181F4}"/>
              </a:ext>
            </a:extLst>
          </p:cNvPr>
          <p:cNvCxnSpPr>
            <a:cxnSpLocks/>
            <a:stCxn id="69" idx="2"/>
            <a:endCxn id="65" idx="6"/>
          </p:cNvCxnSpPr>
          <p:nvPr/>
        </p:nvCxnSpPr>
        <p:spPr>
          <a:xfrm flipH="1" flipV="1">
            <a:off x="9441446" y="3692669"/>
            <a:ext cx="1456049" cy="3075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3CD4A67-3CB3-3C24-6D18-DC6F85967478}"/>
              </a:ext>
            </a:extLst>
          </p:cNvPr>
          <p:cNvCxnSpPr>
            <a:cxnSpLocks/>
            <a:stCxn id="56" idx="6"/>
            <a:endCxn id="59" idx="2"/>
          </p:cNvCxnSpPr>
          <p:nvPr/>
        </p:nvCxnSpPr>
        <p:spPr>
          <a:xfrm>
            <a:off x="4162939" y="3429000"/>
            <a:ext cx="3406323" cy="711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9A8BDA-0647-E533-941B-1FEEC443F74A}"/>
              </a:ext>
            </a:extLst>
          </p:cNvPr>
          <p:cNvCxnSpPr>
            <a:cxnSpLocks/>
            <a:stCxn id="56" idx="2"/>
            <a:endCxn id="42" idx="6"/>
          </p:cNvCxnSpPr>
          <p:nvPr/>
        </p:nvCxnSpPr>
        <p:spPr>
          <a:xfrm flipH="1">
            <a:off x="2329536" y="3429000"/>
            <a:ext cx="1693707" cy="2410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278062-5CFE-FD73-3E0A-3665A889B3D0}"/>
              </a:ext>
            </a:extLst>
          </p:cNvPr>
          <p:cNvCxnSpPr>
            <a:cxnSpLocks/>
            <a:stCxn id="46" idx="6"/>
            <a:endCxn id="51" idx="2"/>
          </p:cNvCxnSpPr>
          <p:nvPr/>
        </p:nvCxnSpPr>
        <p:spPr>
          <a:xfrm flipV="1">
            <a:off x="943429" y="3682828"/>
            <a:ext cx="597194" cy="155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05340761-8E9F-6647-00B2-A77F49A40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395" y="1466537"/>
            <a:ext cx="1514485" cy="14788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A3740A5-2318-0009-2FB6-2D75A6C823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9106" y="1481210"/>
            <a:ext cx="2751183" cy="14705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B7BA09E-E626-DC3E-486B-C2587309D9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3098" y="1474806"/>
            <a:ext cx="2311652" cy="14711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97DD947-E94C-B06B-3EF1-39D6D33AB101}"/>
              </a:ext>
            </a:extLst>
          </p:cNvPr>
          <p:cNvPicPr>
            <a:picLocks noChangeAspect="1"/>
          </p:cNvPicPr>
          <p:nvPr/>
        </p:nvPicPr>
        <p:blipFill>
          <a:blip r:embed="rId18"/>
          <a:stretch>
            <a:fillRect/>
          </a:stretch>
        </p:blipFill>
        <p:spPr>
          <a:xfrm>
            <a:off x="1979566" y="1498326"/>
            <a:ext cx="2570332" cy="1439386"/>
          </a:xfrm>
          <a:prstGeom prst="rect">
            <a:avLst/>
          </a:prstGeom>
        </p:spPr>
      </p:pic>
      <p:pic>
        <p:nvPicPr>
          <p:cNvPr id="97" name="Picture 96">
            <a:extLst>
              <a:ext uri="{FF2B5EF4-FFF2-40B4-BE49-F238E27FC236}">
                <a16:creationId xmlns:a16="http://schemas.microsoft.com/office/drawing/2014/main" id="{BB227DBA-EBB2-5819-88C3-7FA700502E44}"/>
              </a:ext>
            </a:extLst>
          </p:cNvPr>
          <p:cNvPicPr>
            <a:picLocks noChangeAspect="1"/>
          </p:cNvPicPr>
          <p:nvPr/>
        </p:nvPicPr>
        <p:blipFill>
          <a:blip r:embed="rId19"/>
          <a:stretch>
            <a:fillRect/>
          </a:stretch>
        </p:blipFill>
        <p:spPr>
          <a:xfrm>
            <a:off x="4644920" y="1479314"/>
            <a:ext cx="1953955" cy="1469253"/>
          </a:xfrm>
          <a:prstGeom prst="rect">
            <a:avLst/>
          </a:prstGeom>
        </p:spPr>
      </p:pic>
    </p:spTree>
    <p:extLst>
      <p:ext uri="{BB962C8B-B14F-4D97-AF65-F5344CB8AC3E}">
        <p14:creationId xmlns:p14="http://schemas.microsoft.com/office/powerpoint/2010/main" val="273348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E31E-9A38-4958-C08C-1829E63ADF2B}"/>
              </a:ext>
            </a:extLst>
          </p:cNvPr>
          <p:cNvSpPr>
            <a:spLocks noGrp="1"/>
          </p:cNvSpPr>
          <p:nvPr>
            <p:ph type="title"/>
          </p:nvPr>
        </p:nvSpPr>
        <p:spPr>
          <a:xfrm>
            <a:off x="750418" y="109095"/>
            <a:ext cx="10515600" cy="1325563"/>
          </a:xfrm>
        </p:spPr>
        <p:txBody>
          <a:bodyPr/>
          <a:lstStyle/>
          <a:p>
            <a:r>
              <a:rPr lang="en-SE" dirty="0">
                <a:latin typeface="Titillium Web" pitchFamily="2" charset="77"/>
              </a:rPr>
              <a:t>Chaos engineering</a:t>
            </a:r>
          </a:p>
        </p:txBody>
      </p:sp>
      <p:pic>
        <p:nvPicPr>
          <p:cNvPr id="5" name="Picture 4">
            <a:extLst>
              <a:ext uri="{FF2B5EF4-FFF2-40B4-BE49-F238E27FC236}">
                <a16:creationId xmlns:a16="http://schemas.microsoft.com/office/drawing/2014/main" id="{D08DB34A-7A5C-C6CF-01E3-8BD3EEEB1C0B}"/>
              </a:ext>
            </a:extLst>
          </p:cNvPr>
          <p:cNvPicPr>
            <a:picLocks noChangeAspect="1"/>
          </p:cNvPicPr>
          <p:nvPr/>
        </p:nvPicPr>
        <p:blipFill>
          <a:blip r:embed="rId3"/>
          <a:stretch>
            <a:fillRect/>
          </a:stretch>
        </p:blipFill>
        <p:spPr>
          <a:xfrm>
            <a:off x="713840" y="3723434"/>
            <a:ext cx="1583158" cy="1139749"/>
          </a:xfrm>
          <a:prstGeom prst="rect">
            <a:avLst/>
          </a:prstGeom>
        </p:spPr>
      </p:pic>
      <p:pic>
        <p:nvPicPr>
          <p:cNvPr id="8" name="Picture 7">
            <a:extLst>
              <a:ext uri="{FF2B5EF4-FFF2-40B4-BE49-F238E27FC236}">
                <a16:creationId xmlns:a16="http://schemas.microsoft.com/office/drawing/2014/main" id="{14AB9F9D-1363-BD44-C51C-31E1F06BE3F0}"/>
              </a:ext>
            </a:extLst>
          </p:cNvPr>
          <p:cNvPicPr>
            <a:picLocks noChangeAspect="1"/>
          </p:cNvPicPr>
          <p:nvPr/>
        </p:nvPicPr>
        <p:blipFill>
          <a:blip r:embed="rId3"/>
          <a:stretch>
            <a:fillRect/>
          </a:stretch>
        </p:blipFill>
        <p:spPr>
          <a:xfrm>
            <a:off x="2498505" y="3723434"/>
            <a:ext cx="1583158" cy="1139749"/>
          </a:xfrm>
          <a:prstGeom prst="rect">
            <a:avLst/>
          </a:prstGeom>
        </p:spPr>
      </p:pic>
      <p:pic>
        <p:nvPicPr>
          <p:cNvPr id="9" name="Picture 8">
            <a:extLst>
              <a:ext uri="{FF2B5EF4-FFF2-40B4-BE49-F238E27FC236}">
                <a16:creationId xmlns:a16="http://schemas.microsoft.com/office/drawing/2014/main" id="{4EE0BB91-A889-11B8-4023-0602C71BEE9D}"/>
              </a:ext>
            </a:extLst>
          </p:cNvPr>
          <p:cNvPicPr>
            <a:picLocks noChangeAspect="1"/>
          </p:cNvPicPr>
          <p:nvPr/>
        </p:nvPicPr>
        <p:blipFill>
          <a:blip r:embed="rId3"/>
          <a:stretch>
            <a:fillRect/>
          </a:stretch>
        </p:blipFill>
        <p:spPr>
          <a:xfrm>
            <a:off x="4283170" y="3723434"/>
            <a:ext cx="1583158" cy="1139749"/>
          </a:xfrm>
          <a:prstGeom prst="rect">
            <a:avLst/>
          </a:prstGeom>
        </p:spPr>
      </p:pic>
      <p:pic>
        <p:nvPicPr>
          <p:cNvPr id="10" name="Picture 9">
            <a:extLst>
              <a:ext uri="{FF2B5EF4-FFF2-40B4-BE49-F238E27FC236}">
                <a16:creationId xmlns:a16="http://schemas.microsoft.com/office/drawing/2014/main" id="{48898A50-FA9E-D4A9-C59A-0B319B15C814}"/>
              </a:ext>
            </a:extLst>
          </p:cNvPr>
          <p:cNvPicPr>
            <a:picLocks noChangeAspect="1"/>
          </p:cNvPicPr>
          <p:nvPr/>
        </p:nvPicPr>
        <p:blipFill>
          <a:blip r:embed="rId3"/>
          <a:stretch>
            <a:fillRect/>
          </a:stretch>
        </p:blipFill>
        <p:spPr>
          <a:xfrm>
            <a:off x="6067835" y="3723434"/>
            <a:ext cx="1583158" cy="1139749"/>
          </a:xfrm>
          <a:prstGeom prst="rect">
            <a:avLst/>
          </a:prstGeom>
        </p:spPr>
      </p:pic>
      <p:pic>
        <p:nvPicPr>
          <p:cNvPr id="11" name="Picture 10">
            <a:extLst>
              <a:ext uri="{FF2B5EF4-FFF2-40B4-BE49-F238E27FC236}">
                <a16:creationId xmlns:a16="http://schemas.microsoft.com/office/drawing/2014/main" id="{F989F188-992A-1911-D9E0-E8CA2605645A}"/>
              </a:ext>
            </a:extLst>
          </p:cNvPr>
          <p:cNvPicPr>
            <a:picLocks noChangeAspect="1"/>
          </p:cNvPicPr>
          <p:nvPr/>
        </p:nvPicPr>
        <p:blipFill>
          <a:blip r:embed="rId3"/>
          <a:stretch>
            <a:fillRect/>
          </a:stretch>
        </p:blipFill>
        <p:spPr>
          <a:xfrm>
            <a:off x="7852500" y="3723434"/>
            <a:ext cx="1583158" cy="1139749"/>
          </a:xfrm>
          <a:prstGeom prst="rect">
            <a:avLst/>
          </a:prstGeom>
        </p:spPr>
      </p:pic>
      <p:pic>
        <p:nvPicPr>
          <p:cNvPr id="12" name="Picture 11">
            <a:extLst>
              <a:ext uri="{FF2B5EF4-FFF2-40B4-BE49-F238E27FC236}">
                <a16:creationId xmlns:a16="http://schemas.microsoft.com/office/drawing/2014/main" id="{1FFE98C7-0EB0-43DC-38A3-7D1ADD521832}"/>
              </a:ext>
            </a:extLst>
          </p:cNvPr>
          <p:cNvPicPr>
            <a:picLocks noChangeAspect="1"/>
          </p:cNvPicPr>
          <p:nvPr/>
        </p:nvPicPr>
        <p:blipFill>
          <a:blip r:embed="rId3"/>
          <a:stretch>
            <a:fillRect/>
          </a:stretch>
        </p:blipFill>
        <p:spPr>
          <a:xfrm>
            <a:off x="9637165" y="3723434"/>
            <a:ext cx="1583158" cy="1139749"/>
          </a:xfrm>
          <a:prstGeom prst="rect">
            <a:avLst/>
          </a:prstGeom>
        </p:spPr>
      </p:pic>
      <p:pic>
        <p:nvPicPr>
          <p:cNvPr id="13" name="Picture 12">
            <a:extLst>
              <a:ext uri="{FF2B5EF4-FFF2-40B4-BE49-F238E27FC236}">
                <a16:creationId xmlns:a16="http://schemas.microsoft.com/office/drawing/2014/main" id="{F99E2F0A-412C-0768-9492-759600380D34}"/>
              </a:ext>
            </a:extLst>
          </p:cNvPr>
          <p:cNvPicPr>
            <a:picLocks noChangeAspect="1"/>
          </p:cNvPicPr>
          <p:nvPr/>
        </p:nvPicPr>
        <p:blipFill>
          <a:blip r:embed="rId3"/>
          <a:stretch>
            <a:fillRect/>
          </a:stretch>
        </p:blipFill>
        <p:spPr>
          <a:xfrm>
            <a:off x="713840" y="5082842"/>
            <a:ext cx="1583158" cy="1139749"/>
          </a:xfrm>
          <a:prstGeom prst="rect">
            <a:avLst/>
          </a:prstGeom>
        </p:spPr>
      </p:pic>
      <p:pic>
        <p:nvPicPr>
          <p:cNvPr id="14" name="Picture 13">
            <a:extLst>
              <a:ext uri="{FF2B5EF4-FFF2-40B4-BE49-F238E27FC236}">
                <a16:creationId xmlns:a16="http://schemas.microsoft.com/office/drawing/2014/main" id="{D700B3B3-D271-2DE9-5009-9262F4B24A32}"/>
              </a:ext>
            </a:extLst>
          </p:cNvPr>
          <p:cNvPicPr>
            <a:picLocks noChangeAspect="1"/>
          </p:cNvPicPr>
          <p:nvPr/>
        </p:nvPicPr>
        <p:blipFill>
          <a:blip r:embed="rId3"/>
          <a:stretch>
            <a:fillRect/>
          </a:stretch>
        </p:blipFill>
        <p:spPr>
          <a:xfrm>
            <a:off x="2498505" y="5082842"/>
            <a:ext cx="1583158" cy="1139749"/>
          </a:xfrm>
          <a:prstGeom prst="rect">
            <a:avLst/>
          </a:prstGeom>
        </p:spPr>
      </p:pic>
      <p:pic>
        <p:nvPicPr>
          <p:cNvPr id="15" name="Picture 14">
            <a:extLst>
              <a:ext uri="{FF2B5EF4-FFF2-40B4-BE49-F238E27FC236}">
                <a16:creationId xmlns:a16="http://schemas.microsoft.com/office/drawing/2014/main" id="{62509B8C-B777-EC65-B67B-9E6E1C9F2B4A}"/>
              </a:ext>
            </a:extLst>
          </p:cNvPr>
          <p:cNvPicPr>
            <a:picLocks noChangeAspect="1"/>
          </p:cNvPicPr>
          <p:nvPr/>
        </p:nvPicPr>
        <p:blipFill>
          <a:blip r:embed="rId3"/>
          <a:stretch>
            <a:fillRect/>
          </a:stretch>
        </p:blipFill>
        <p:spPr>
          <a:xfrm>
            <a:off x="4283170" y="5082842"/>
            <a:ext cx="1583158" cy="1139749"/>
          </a:xfrm>
          <a:prstGeom prst="rect">
            <a:avLst/>
          </a:prstGeom>
        </p:spPr>
      </p:pic>
      <p:pic>
        <p:nvPicPr>
          <p:cNvPr id="16" name="Picture 15">
            <a:extLst>
              <a:ext uri="{FF2B5EF4-FFF2-40B4-BE49-F238E27FC236}">
                <a16:creationId xmlns:a16="http://schemas.microsoft.com/office/drawing/2014/main" id="{46D63D19-D0E2-76F7-FC37-37A72C7617FF}"/>
              </a:ext>
            </a:extLst>
          </p:cNvPr>
          <p:cNvPicPr>
            <a:picLocks noChangeAspect="1"/>
          </p:cNvPicPr>
          <p:nvPr/>
        </p:nvPicPr>
        <p:blipFill>
          <a:blip r:embed="rId3"/>
          <a:stretch>
            <a:fillRect/>
          </a:stretch>
        </p:blipFill>
        <p:spPr>
          <a:xfrm>
            <a:off x="6067835" y="5082842"/>
            <a:ext cx="1583158" cy="1139749"/>
          </a:xfrm>
          <a:prstGeom prst="rect">
            <a:avLst/>
          </a:prstGeom>
        </p:spPr>
      </p:pic>
      <p:pic>
        <p:nvPicPr>
          <p:cNvPr id="17" name="Picture 16">
            <a:extLst>
              <a:ext uri="{FF2B5EF4-FFF2-40B4-BE49-F238E27FC236}">
                <a16:creationId xmlns:a16="http://schemas.microsoft.com/office/drawing/2014/main" id="{FC5C04F1-CD2B-0D23-D4A4-9E92E6CE328C}"/>
              </a:ext>
            </a:extLst>
          </p:cNvPr>
          <p:cNvPicPr>
            <a:picLocks noChangeAspect="1"/>
          </p:cNvPicPr>
          <p:nvPr/>
        </p:nvPicPr>
        <p:blipFill>
          <a:blip r:embed="rId3"/>
          <a:stretch>
            <a:fillRect/>
          </a:stretch>
        </p:blipFill>
        <p:spPr>
          <a:xfrm>
            <a:off x="7852500" y="5082842"/>
            <a:ext cx="1583158" cy="1139749"/>
          </a:xfrm>
          <a:prstGeom prst="rect">
            <a:avLst/>
          </a:prstGeom>
        </p:spPr>
      </p:pic>
      <p:pic>
        <p:nvPicPr>
          <p:cNvPr id="18" name="Picture 17">
            <a:extLst>
              <a:ext uri="{FF2B5EF4-FFF2-40B4-BE49-F238E27FC236}">
                <a16:creationId xmlns:a16="http://schemas.microsoft.com/office/drawing/2014/main" id="{926032C1-4DA3-2CC7-9B52-BC645931C4F8}"/>
              </a:ext>
            </a:extLst>
          </p:cNvPr>
          <p:cNvPicPr>
            <a:picLocks noChangeAspect="1"/>
          </p:cNvPicPr>
          <p:nvPr/>
        </p:nvPicPr>
        <p:blipFill>
          <a:blip r:embed="rId3"/>
          <a:stretch>
            <a:fillRect/>
          </a:stretch>
        </p:blipFill>
        <p:spPr>
          <a:xfrm>
            <a:off x="9637165" y="5082842"/>
            <a:ext cx="1583158" cy="1139749"/>
          </a:xfrm>
          <a:prstGeom prst="rect">
            <a:avLst/>
          </a:prstGeom>
        </p:spPr>
      </p:pic>
      <p:cxnSp>
        <p:nvCxnSpPr>
          <p:cNvPr id="25" name="Straight Connector 24">
            <a:extLst>
              <a:ext uri="{FF2B5EF4-FFF2-40B4-BE49-F238E27FC236}">
                <a16:creationId xmlns:a16="http://schemas.microsoft.com/office/drawing/2014/main" id="{67D5381F-3619-DC86-32FE-5E3E174C7633}"/>
              </a:ext>
            </a:extLst>
          </p:cNvPr>
          <p:cNvCxnSpPr>
            <a:cxnSpLocks/>
          </p:cNvCxnSpPr>
          <p:nvPr/>
        </p:nvCxnSpPr>
        <p:spPr>
          <a:xfrm flipH="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109147-51D8-6829-3C67-D7EBF155908E}"/>
              </a:ext>
            </a:extLst>
          </p:cNvPr>
          <p:cNvCxnSpPr>
            <a:cxnSpLocks/>
          </p:cNvCxnSpPr>
          <p:nvPr/>
        </p:nvCxnSpPr>
        <p:spPr>
          <a:xfrm flipH="1" flipV="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84A8B1-C82F-D916-C3F3-1610142576B2}"/>
              </a:ext>
            </a:extLst>
          </p:cNvPr>
          <p:cNvCxnSpPr>
            <a:cxnSpLocks/>
          </p:cNvCxnSpPr>
          <p:nvPr/>
        </p:nvCxnSpPr>
        <p:spPr>
          <a:xfrm flipH="1">
            <a:off x="7904894" y="3723434"/>
            <a:ext cx="1473192" cy="1068022"/>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FD9F6E-2445-67B1-A18A-77ECDB2880BF}"/>
              </a:ext>
            </a:extLst>
          </p:cNvPr>
          <p:cNvCxnSpPr>
            <a:cxnSpLocks/>
          </p:cNvCxnSpPr>
          <p:nvPr/>
        </p:nvCxnSpPr>
        <p:spPr>
          <a:xfrm flipH="1" flipV="1">
            <a:off x="7904894" y="3757515"/>
            <a:ext cx="1473192" cy="103394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10C453B-0A2F-EC18-79B2-34C5A1220992}"/>
              </a:ext>
            </a:extLst>
          </p:cNvPr>
          <p:cNvSpPr>
            <a:spLocks noGrp="1"/>
          </p:cNvSpPr>
          <p:nvPr>
            <p:ph idx="1"/>
          </p:nvPr>
        </p:nvSpPr>
        <p:spPr>
          <a:xfrm>
            <a:off x="626057" y="1189204"/>
            <a:ext cx="10515600" cy="4351338"/>
          </a:xfrm>
        </p:spPr>
        <p:txBody>
          <a:bodyPr>
            <a:normAutofit/>
          </a:bodyPr>
          <a:lstStyle/>
          <a:p>
            <a:r>
              <a:rPr lang="en-SE" sz="2400" dirty="0">
                <a:latin typeface="Titillium Web" pitchFamily="2" charset="77"/>
              </a:rPr>
              <a:t>We know have a fail-safe mechanism to handle worker failures</a:t>
            </a:r>
          </a:p>
          <a:p>
            <a:r>
              <a:rPr lang="en-SE" sz="2400" dirty="0">
                <a:latin typeface="Titillium Web" pitchFamily="2" charset="77"/>
              </a:rPr>
              <a:t>So, we are going to randomly kill workers, even in production system</a:t>
            </a:r>
          </a:p>
          <a:p>
            <a:pPr lvl="1"/>
            <a:r>
              <a:rPr lang="en-SE" sz="2000" dirty="0">
                <a:latin typeface="Titillium Web" pitchFamily="2" charset="77"/>
              </a:rPr>
              <a:t>Increased system stability and robustness (and secure)</a:t>
            </a:r>
          </a:p>
          <a:p>
            <a:pPr lvl="1"/>
            <a:r>
              <a:rPr lang="en-SE" sz="2000" dirty="0">
                <a:latin typeface="Titillium Web" pitchFamily="2" charset="77"/>
              </a:rPr>
              <a:t>Scaling up/down becomes easy</a:t>
            </a:r>
          </a:p>
          <a:p>
            <a:pPr lvl="1"/>
            <a:r>
              <a:rPr lang="en-SE" sz="2000" dirty="0">
                <a:latin typeface="Titillium Web" pitchFamily="2" charset="77"/>
              </a:rPr>
              <a:t>Upgrading the system (e.g. deploying new ML model) becomes easy </a:t>
            </a:r>
          </a:p>
          <a:p>
            <a:r>
              <a:rPr lang="en-SE" sz="2400" dirty="0">
                <a:latin typeface="Titillium Web" pitchFamily="2" charset="77"/>
              </a:rPr>
              <a:t>Programmed Cell Death (Apoptosis) in multicellular organisms</a:t>
            </a:r>
          </a:p>
        </p:txBody>
      </p:sp>
    </p:spTree>
    <p:extLst>
      <p:ext uri="{BB962C8B-B14F-4D97-AF65-F5344CB8AC3E}">
        <p14:creationId xmlns:p14="http://schemas.microsoft.com/office/powerpoint/2010/main" val="1868469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20AA-DF9E-7B5D-3DD7-0E14551D96C7}"/>
              </a:ext>
            </a:extLst>
          </p:cNvPr>
          <p:cNvSpPr>
            <a:spLocks noGrp="1"/>
          </p:cNvSpPr>
          <p:nvPr>
            <p:ph type="title"/>
          </p:nvPr>
        </p:nvSpPr>
        <p:spPr>
          <a:xfrm>
            <a:off x="830885" y="365125"/>
            <a:ext cx="10515600" cy="1325563"/>
          </a:xfrm>
        </p:spPr>
        <p:txBody>
          <a:bodyPr/>
          <a:lstStyle/>
          <a:p>
            <a:r>
              <a:rPr lang="en-SE" dirty="0">
                <a:latin typeface="Titillium Web" pitchFamily="2" charset="77"/>
              </a:rPr>
              <a:t>Zero-trust security</a:t>
            </a:r>
          </a:p>
        </p:txBody>
      </p:sp>
      <p:sp>
        <p:nvSpPr>
          <p:cNvPr id="3" name="Content Placeholder 2">
            <a:extLst>
              <a:ext uri="{FF2B5EF4-FFF2-40B4-BE49-F238E27FC236}">
                <a16:creationId xmlns:a16="http://schemas.microsoft.com/office/drawing/2014/main" id="{E7EDECC6-A833-CAAE-C49E-E364A206F178}"/>
              </a:ext>
            </a:extLst>
          </p:cNvPr>
          <p:cNvSpPr>
            <a:spLocks noGrp="1"/>
          </p:cNvSpPr>
          <p:nvPr>
            <p:ph idx="1"/>
          </p:nvPr>
        </p:nvSpPr>
        <p:spPr>
          <a:xfrm>
            <a:off x="385763" y="1825625"/>
            <a:ext cx="4236360" cy="4351338"/>
          </a:xfrm>
        </p:spPr>
        <p:txBody>
          <a:bodyPr/>
          <a:lstStyle/>
          <a:p>
            <a:pPr algn="l">
              <a:buFont typeface="Arial" panose="020B0604020202020204" pitchFamily="34" charset="0"/>
              <a:buChar char="•"/>
            </a:pPr>
            <a:r>
              <a:rPr lang="en-GB" b="0" i="0" dirty="0">
                <a:solidFill>
                  <a:srgbClr val="24292F"/>
                </a:solidFill>
                <a:effectLst/>
                <a:latin typeface="-apple-system"/>
              </a:rPr>
              <a:t>Identity management via a built-in crypto-protocol (ECDSA)</a:t>
            </a:r>
          </a:p>
          <a:p>
            <a:pPr algn="l">
              <a:buFont typeface="Arial" panose="020B0604020202020204" pitchFamily="34" charset="0"/>
              <a:buChar char="•"/>
            </a:pPr>
            <a:r>
              <a:rPr lang="en-GB" dirty="0">
                <a:solidFill>
                  <a:srgbClr val="24292F"/>
                </a:solidFill>
                <a:latin typeface="-apple-system"/>
              </a:rPr>
              <a:t>IDs are SHA-246 hashes of public keys, and public keys can be derived from signatures</a:t>
            </a:r>
          </a:p>
          <a:p>
            <a:pPr algn="l">
              <a:buFont typeface="Arial" panose="020B0604020202020204" pitchFamily="34" charset="0"/>
              <a:buChar char="•"/>
            </a:pPr>
            <a:r>
              <a:rPr lang="en-GB" b="0" i="0" dirty="0">
                <a:solidFill>
                  <a:srgbClr val="24292F"/>
                </a:solidFill>
                <a:effectLst/>
                <a:latin typeface="-apple-system"/>
              </a:rPr>
              <a:t>All RPC messages to the Colonies server must be signed with a private key</a:t>
            </a:r>
          </a:p>
        </p:txBody>
      </p:sp>
      <p:sp>
        <p:nvSpPr>
          <p:cNvPr id="4" name="Rectangle 3">
            <a:extLst>
              <a:ext uri="{FF2B5EF4-FFF2-40B4-BE49-F238E27FC236}">
                <a16:creationId xmlns:a16="http://schemas.microsoft.com/office/drawing/2014/main" id="{D36890BF-E1A6-5316-B241-29E7DA7E8383}"/>
              </a:ext>
            </a:extLst>
          </p:cNvPr>
          <p:cNvSpPr/>
          <p:nvPr/>
        </p:nvSpPr>
        <p:spPr>
          <a:xfrm>
            <a:off x="6440492" y="1990961"/>
            <a:ext cx="3154566" cy="1915485"/>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5" name="Oval 4">
            <a:extLst>
              <a:ext uri="{FF2B5EF4-FFF2-40B4-BE49-F238E27FC236}">
                <a16:creationId xmlns:a16="http://schemas.microsoft.com/office/drawing/2014/main" id="{B6E62523-DAB1-24BD-BDF4-8082CD57F5A3}"/>
              </a:ext>
            </a:extLst>
          </p:cNvPr>
          <p:cNvSpPr/>
          <p:nvPr/>
        </p:nvSpPr>
        <p:spPr>
          <a:xfrm>
            <a:off x="6923079" y="2509625"/>
            <a:ext cx="2355201" cy="1162878"/>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6" name="TextBox 5">
            <a:extLst>
              <a:ext uri="{FF2B5EF4-FFF2-40B4-BE49-F238E27FC236}">
                <a16:creationId xmlns:a16="http://schemas.microsoft.com/office/drawing/2014/main" id="{8F6E5344-6449-B943-9B8F-ABF52F76F8C5}"/>
              </a:ext>
            </a:extLst>
          </p:cNvPr>
          <p:cNvSpPr txBox="1"/>
          <p:nvPr/>
        </p:nvSpPr>
        <p:spPr>
          <a:xfrm>
            <a:off x="5134896" y="2035145"/>
            <a:ext cx="6097656" cy="461665"/>
          </a:xfrm>
          <a:prstGeom prst="rect">
            <a:avLst/>
          </a:prstGeom>
          <a:noFill/>
        </p:spPr>
        <p:txBody>
          <a:bodyPr wrap="square">
            <a:spAutoFit/>
          </a:bodyPr>
          <a:lstStyle/>
          <a:p>
            <a:pPr algn="ctr"/>
            <a:r>
              <a:rPr lang="en-US" sz="2400" dirty="0">
                <a:latin typeface="Titillium Web" pitchFamily="2" charset="77"/>
              </a:rPr>
              <a:t>Colonies</a:t>
            </a:r>
            <a:r>
              <a:rPr lang="en-US" sz="1600" dirty="0">
                <a:latin typeface="Titillium Web" pitchFamily="2" charset="77"/>
              </a:rPr>
              <a:t> </a:t>
            </a:r>
            <a:r>
              <a:rPr lang="en-US" sz="2400" dirty="0">
                <a:latin typeface="Titillium Web" pitchFamily="2" charset="77"/>
              </a:rPr>
              <a:t>Server</a:t>
            </a:r>
            <a:endParaRPr lang="en-US" sz="1600" dirty="0">
              <a:latin typeface="Titillium Web" pitchFamily="2" charset="77"/>
            </a:endParaRPr>
          </a:p>
        </p:txBody>
      </p:sp>
      <p:sp>
        <p:nvSpPr>
          <p:cNvPr id="7" name="Cloud 6">
            <a:extLst>
              <a:ext uri="{FF2B5EF4-FFF2-40B4-BE49-F238E27FC236}">
                <a16:creationId xmlns:a16="http://schemas.microsoft.com/office/drawing/2014/main" id="{412AEF0E-0F9C-BA51-8DF3-842AC412DAD2}"/>
              </a:ext>
            </a:extLst>
          </p:cNvPr>
          <p:cNvSpPr/>
          <p:nvPr/>
        </p:nvSpPr>
        <p:spPr>
          <a:xfrm>
            <a:off x="4857113" y="4432876"/>
            <a:ext cx="6446261" cy="458494"/>
          </a:xfrm>
          <a:prstGeom prst="cloud">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8" name="TextBox 7">
            <a:extLst>
              <a:ext uri="{FF2B5EF4-FFF2-40B4-BE49-F238E27FC236}">
                <a16:creationId xmlns:a16="http://schemas.microsoft.com/office/drawing/2014/main" id="{DEE7AF3A-AFAA-DE1C-CBD3-DBD4D9F8216A}"/>
              </a:ext>
            </a:extLst>
          </p:cNvPr>
          <p:cNvSpPr txBox="1"/>
          <p:nvPr/>
        </p:nvSpPr>
        <p:spPr>
          <a:xfrm>
            <a:off x="7633592" y="2508695"/>
            <a:ext cx="6097656" cy="400110"/>
          </a:xfrm>
          <a:prstGeom prst="rect">
            <a:avLst/>
          </a:prstGeom>
          <a:noFill/>
        </p:spPr>
        <p:txBody>
          <a:bodyPr wrap="square">
            <a:spAutoFit/>
          </a:bodyPr>
          <a:lstStyle/>
          <a:p>
            <a:r>
              <a:rPr lang="en-US" sz="2000" dirty="0">
                <a:latin typeface="Titillium Web" pitchFamily="2" charset="77"/>
              </a:rPr>
              <a:t>Colony</a:t>
            </a:r>
          </a:p>
        </p:txBody>
      </p:sp>
      <p:sp>
        <p:nvSpPr>
          <p:cNvPr id="10" name="TextBox 9">
            <a:extLst>
              <a:ext uri="{FF2B5EF4-FFF2-40B4-BE49-F238E27FC236}">
                <a16:creationId xmlns:a16="http://schemas.microsoft.com/office/drawing/2014/main" id="{A561456D-3A00-2D9D-8BB6-33E98569FB4F}"/>
              </a:ext>
            </a:extLst>
          </p:cNvPr>
          <p:cNvSpPr txBox="1"/>
          <p:nvPr/>
        </p:nvSpPr>
        <p:spPr>
          <a:xfrm>
            <a:off x="7208483" y="4514188"/>
            <a:ext cx="6098058" cy="400110"/>
          </a:xfrm>
          <a:prstGeom prst="rect">
            <a:avLst/>
          </a:prstGeom>
          <a:noFill/>
        </p:spPr>
        <p:txBody>
          <a:bodyPr wrap="square">
            <a:spAutoFit/>
          </a:bodyPr>
          <a:lstStyle/>
          <a:p>
            <a:r>
              <a:rPr lang="en-US" sz="2000" dirty="0">
                <a:latin typeface="Titillium Web" pitchFamily="2" charset="77"/>
              </a:rPr>
              <a:t>Internet</a:t>
            </a:r>
          </a:p>
        </p:txBody>
      </p:sp>
      <p:sp>
        <p:nvSpPr>
          <p:cNvPr id="11" name="Rectangle 10">
            <a:extLst>
              <a:ext uri="{FF2B5EF4-FFF2-40B4-BE49-F238E27FC236}">
                <a16:creationId xmlns:a16="http://schemas.microsoft.com/office/drawing/2014/main" id="{5DD03466-7B2F-632E-9AB6-06108CA78EC3}"/>
              </a:ext>
            </a:extLst>
          </p:cNvPr>
          <p:cNvSpPr/>
          <p:nvPr/>
        </p:nvSpPr>
        <p:spPr>
          <a:xfrm rot="5400000">
            <a:off x="8749793" y="2756416"/>
            <a:ext cx="2039323" cy="348797"/>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Runtime API</a:t>
            </a:r>
          </a:p>
        </p:txBody>
      </p:sp>
      <p:pic>
        <p:nvPicPr>
          <p:cNvPr id="14" name="Picture 4" descr="Abonnemang och avtal – Allente">
            <a:extLst>
              <a:ext uri="{FF2B5EF4-FFF2-40B4-BE49-F238E27FC236}">
                <a16:creationId xmlns:a16="http://schemas.microsoft.com/office/drawing/2014/main" id="{74F79D2C-BF55-57D3-F8D2-55DB80E6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4907" y="1912845"/>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79B0503-1C7D-3A36-ECC0-757FBCE97DEF}"/>
              </a:ext>
            </a:extLst>
          </p:cNvPr>
          <p:cNvSpPr txBox="1"/>
          <p:nvPr/>
        </p:nvSpPr>
        <p:spPr>
          <a:xfrm>
            <a:off x="10073560" y="1546358"/>
            <a:ext cx="1574470" cy="369332"/>
          </a:xfrm>
          <a:prstGeom prst="rect">
            <a:avLst/>
          </a:prstGeom>
          <a:noFill/>
        </p:spPr>
        <p:txBody>
          <a:bodyPr wrap="none" rtlCol="0">
            <a:spAutoFit/>
          </a:bodyPr>
          <a:lstStyle/>
          <a:p>
            <a:pPr algn="ctr"/>
            <a:r>
              <a:rPr lang="en-US" b="1" dirty="0">
                <a:latin typeface="Titillium Web" pitchFamily="2" charset="77"/>
              </a:rPr>
              <a:t>Colony Owner</a:t>
            </a:r>
          </a:p>
        </p:txBody>
      </p:sp>
      <p:sp>
        <p:nvSpPr>
          <p:cNvPr id="16" name="TextBox 15">
            <a:extLst>
              <a:ext uri="{FF2B5EF4-FFF2-40B4-BE49-F238E27FC236}">
                <a16:creationId xmlns:a16="http://schemas.microsoft.com/office/drawing/2014/main" id="{3538674A-D7F9-CE19-B643-4A7868BA2E1C}"/>
              </a:ext>
            </a:extLst>
          </p:cNvPr>
          <p:cNvSpPr txBox="1"/>
          <p:nvPr/>
        </p:nvSpPr>
        <p:spPr>
          <a:xfrm>
            <a:off x="10382879" y="3126119"/>
            <a:ext cx="896399" cy="276999"/>
          </a:xfrm>
          <a:prstGeom prst="rect">
            <a:avLst/>
          </a:prstGeom>
          <a:noFill/>
        </p:spPr>
        <p:txBody>
          <a:bodyPr wrap="none" rtlCol="0">
            <a:spAutoFit/>
          </a:bodyPr>
          <a:lstStyle/>
          <a:p>
            <a:pPr algn="ctr"/>
            <a:r>
              <a:rPr lang="en-US" sz="1200" dirty="0">
                <a:latin typeface="Titillium Web" pitchFamily="2" charset="77"/>
              </a:rPr>
              <a:t>Colony Key</a:t>
            </a:r>
          </a:p>
        </p:txBody>
      </p:sp>
      <p:sp>
        <p:nvSpPr>
          <p:cNvPr id="18" name="Rectangle 17">
            <a:extLst>
              <a:ext uri="{FF2B5EF4-FFF2-40B4-BE49-F238E27FC236}">
                <a16:creationId xmlns:a16="http://schemas.microsoft.com/office/drawing/2014/main" id="{6BE0E96D-616F-9773-F7E2-CF2E79F085E4}"/>
              </a:ext>
            </a:extLst>
          </p:cNvPr>
          <p:cNvSpPr/>
          <p:nvPr/>
        </p:nvSpPr>
        <p:spPr>
          <a:xfrm rot="5400000">
            <a:off x="5570858" y="2731641"/>
            <a:ext cx="1995291" cy="354328"/>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Colony API</a:t>
            </a:r>
          </a:p>
        </p:txBody>
      </p:sp>
      <p:pic>
        <p:nvPicPr>
          <p:cNvPr id="20" name="Picture 4" descr="Abonnemang och avtal – Allente">
            <a:extLst>
              <a:ext uri="{FF2B5EF4-FFF2-40B4-BE49-F238E27FC236}">
                <a16:creationId xmlns:a16="http://schemas.microsoft.com/office/drawing/2014/main" id="{543D6610-0CD7-3546-9D3C-1B62C19A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960" y="1886600"/>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AAB46DE-5450-FBE0-5765-E22A39F95C52}"/>
              </a:ext>
            </a:extLst>
          </p:cNvPr>
          <p:cNvSpPr txBox="1"/>
          <p:nvPr/>
        </p:nvSpPr>
        <p:spPr>
          <a:xfrm>
            <a:off x="4791159" y="1511971"/>
            <a:ext cx="1544013" cy="369332"/>
          </a:xfrm>
          <a:prstGeom prst="rect">
            <a:avLst/>
          </a:prstGeom>
          <a:noFill/>
        </p:spPr>
        <p:txBody>
          <a:bodyPr wrap="none" rtlCol="0">
            <a:spAutoFit/>
          </a:bodyPr>
          <a:lstStyle/>
          <a:p>
            <a:pPr algn="ctr"/>
            <a:r>
              <a:rPr lang="en-US" b="1" dirty="0">
                <a:latin typeface="Titillium Web" pitchFamily="2" charset="77"/>
              </a:rPr>
              <a:t>Server Owner</a:t>
            </a:r>
          </a:p>
        </p:txBody>
      </p:sp>
      <p:sp>
        <p:nvSpPr>
          <p:cNvPr id="22" name="TextBox 21">
            <a:extLst>
              <a:ext uri="{FF2B5EF4-FFF2-40B4-BE49-F238E27FC236}">
                <a16:creationId xmlns:a16="http://schemas.microsoft.com/office/drawing/2014/main" id="{A5F73D55-B2B0-C4B4-6040-CF1F0FF9C1CB}"/>
              </a:ext>
            </a:extLst>
          </p:cNvPr>
          <p:cNvSpPr txBox="1"/>
          <p:nvPr/>
        </p:nvSpPr>
        <p:spPr>
          <a:xfrm>
            <a:off x="5009853" y="3118977"/>
            <a:ext cx="873957" cy="276999"/>
          </a:xfrm>
          <a:prstGeom prst="rect">
            <a:avLst/>
          </a:prstGeom>
          <a:noFill/>
        </p:spPr>
        <p:txBody>
          <a:bodyPr wrap="none" rtlCol="0">
            <a:spAutoFit/>
          </a:bodyPr>
          <a:lstStyle/>
          <a:p>
            <a:pPr algn="ctr"/>
            <a:r>
              <a:rPr lang="en-US" sz="1200" dirty="0">
                <a:latin typeface="Titillium Web" pitchFamily="2" charset="77"/>
              </a:rPr>
              <a:t>Server Key</a:t>
            </a:r>
          </a:p>
        </p:txBody>
      </p:sp>
      <p:pic>
        <p:nvPicPr>
          <p:cNvPr id="24" name="Picture 23">
            <a:extLst>
              <a:ext uri="{FF2B5EF4-FFF2-40B4-BE49-F238E27FC236}">
                <a16:creationId xmlns:a16="http://schemas.microsoft.com/office/drawing/2014/main" id="{4D53D388-6447-13A7-77B8-E73A8D23CADB}"/>
              </a:ext>
            </a:extLst>
          </p:cNvPr>
          <p:cNvPicPr>
            <a:picLocks noChangeAspect="1"/>
          </p:cNvPicPr>
          <p:nvPr/>
        </p:nvPicPr>
        <p:blipFill>
          <a:blip r:embed="rId4"/>
          <a:stretch>
            <a:fillRect/>
          </a:stretch>
        </p:blipFill>
        <p:spPr>
          <a:xfrm>
            <a:off x="5139028" y="2658720"/>
            <a:ext cx="864687" cy="432344"/>
          </a:xfrm>
          <a:prstGeom prst="rect">
            <a:avLst/>
          </a:prstGeom>
        </p:spPr>
      </p:pic>
      <p:pic>
        <p:nvPicPr>
          <p:cNvPr id="28" name="Picture 27">
            <a:extLst>
              <a:ext uri="{FF2B5EF4-FFF2-40B4-BE49-F238E27FC236}">
                <a16:creationId xmlns:a16="http://schemas.microsoft.com/office/drawing/2014/main" id="{5F3FF898-F7D8-C96F-0034-D7850531F0AC}"/>
              </a:ext>
            </a:extLst>
          </p:cNvPr>
          <p:cNvPicPr>
            <a:picLocks noChangeAspect="1"/>
          </p:cNvPicPr>
          <p:nvPr/>
        </p:nvPicPr>
        <p:blipFill>
          <a:blip r:embed="rId5"/>
          <a:stretch>
            <a:fillRect/>
          </a:stretch>
        </p:blipFill>
        <p:spPr>
          <a:xfrm flipH="1">
            <a:off x="10453802" y="2653611"/>
            <a:ext cx="813985" cy="450001"/>
          </a:xfrm>
          <a:prstGeom prst="rect">
            <a:avLst/>
          </a:prstGeom>
        </p:spPr>
      </p:pic>
      <p:pic>
        <p:nvPicPr>
          <p:cNvPr id="29" name="Picture 28">
            <a:extLst>
              <a:ext uri="{FF2B5EF4-FFF2-40B4-BE49-F238E27FC236}">
                <a16:creationId xmlns:a16="http://schemas.microsoft.com/office/drawing/2014/main" id="{A2B31B79-BB33-CBE7-2F6F-3F2079828612}"/>
              </a:ext>
            </a:extLst>
          </p:cNvPr>
          <p:cNvPicPr>
            <a:picLocks noChangeAspect="1"/>
          </p:cNvPicPr>
          <p:nvPr/>
        </p:nvPicPr>
        <p:blipFill>
          <a:blip r:embed="rId6"/>
          <a:stretch>
            <a:fillRect/>
          </a:stretch>
        </p:blipFill>
        <p:spPr>
          <a:xfrm>
            <a:off x="6695246" y="5582190"/>
            <a:ext cx="864687" cy="432344"/>
          </a:xfrm>
          <a:prstGeom prst="rect">
            <a:avLst/>
          </a:prstGeom>
        </p:spPr>
      </p:pic>
      <p:sp>
        <p:nvSpPr>
          <p:cNvPr id="41" name="TextBox 40">
            <a:extLst>
              <a:ext uri="{FF2B5EF4-FFF2-40B4-BE49-F238E27FC236}">
                <a16:creationId xmlns:a16="http://schemas.microsoft.com/office/drawing/2014/main" id="{71E37919-3CCE-BF74-05E7-D2C44E10D027}"/>
              </a:ext>
            </a:extLst>
          </p:cNvPr>
          <p:cNvSpPr txBox="1"/>
          <p:nvPr/>
        </p:nvSpPr>
        <p:spPr>
          <a:xfrm>
            <a:off x="6507361" y="6073097"/>
            <a:ext cx="1162499" cy="276999"/>
          </a:xfrm>
          <a:prstGeom prst="rect">
            <a:avLst/>
          </a:prstGeom>
          <a:noFill/>
        </p:spPr>
        <p:txBody>
          <a:bodyPr wrap="none" rtlCol="0">
            <a:spAutoFit/>
          </a:bodyPr>
          <a:lstStyle/>
          <a:p>
            <a:pPr algn="ctr"/>
            <a:r>
              <a:rPr lang="en-US" sz="1200" b="1" dirty="0">
                <a:latin typeface="Titillium Web" pitchFamily="2" charset="77"/>
              </a:rPr>
              <a:t>Runtime Key A</a:t>
            </a:r>
          </a:p>
        </p:txBody>
      </p:sp>
      <p:sp>
        <p:nvSpPr>
          <p:cNvPr id="49" name="Rectangle 48">
            <a:extLst>
              <a:ext uri="{FF2B5EF4-FFF2-40B4-BE49-F238E27FC236}">
                <a16:creationId xmlns:a16="http://schemas.microsoft.com/office/drawing/2014/main" id="{5D80E9DE-7556-396A-C4C1-23B6B0AAA008}"/>
              </a:ext>
            </a:extLst>
          </p:cNvPr>
          <p:cNvSpPr/>
          <p:nvPr/>
        </p:nvSpPr>
        <p:spPr>
          <a:xfrm>
            <a:off x="6391485" y="1643800"/>
            <a:ext cx="3552369"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0" name="Rectangle 49">
            <a:extLst>
              <a:ext uri="{FF2B5EF4-FFF2-40B4-BE49-F238E27FC236}">
                <a16:creationId xmlns:a16="http://schemas.microsoft.com/office/drawing/2014/main" id="{78FA37B9-B0B5-3F39-B01A-0C8F391F92C8}"/>
              </a:ext>
            </a:extLst>
          </p:cNvPr>
          <p:cNvSpPr/>
          <p:nvPr/>
        </p:nvSpPr>
        <p:spPr>
          <a:xfrm>
            <a:off x="6391339" y="3902998"/>
            <a:ext cx="3552515"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7" name="TextBox 56">
            <a:extLst>
              <a:ext uri="{FF2B5EF4-FFF2-40B4-BE49-F238E27FC236}">
                <a16:creationId xmlns:a16="http://schemas.microsoft.com/office/drawing/2014/main" id="{5C15AEDE-EE33-6D95-ECDF-F4EA58901469}"/>
              </a:ext>
            </a:extLst>
          </p:cNvPr>
          <p:cNvSpPr txBox="1"/>
          <p:nvPr/>
        </p:nvSpPr>
        <p:spPr>
          <a:xfrm>
            <a:off x="7633592" y="2876151"/>
            <a:ext cx="982961" cy="276999"/>
          </a:xfrm>
          <a:prstGeom prst="rect">
            <a:avLst/>
          </a:prstGeom>
          <a:noFill/>
        </p:spPr>
        <p:txBody>
          <a:bodyPr wrap="none" rtlCol="0">
            <a:spAutoFit/>
          </a:bodyPr>
          <a:lstStyle/>
          <a:p>
            <a:pPr algn="ctr"/>
            <a:r>
              <a:rPr lang="en-US" sz="1200" b="1" dirty="0">
                <a:latin typeface="Titillium Web" pitchFamily="2" charset="77"/>
              </a:rPr>
              <a:t>ID Worker A</a:t>
            </a:r>
          </a:p>
        </p:txBody>
      </p:sp>
      <p:sp>
        <p:nvSpPr>
          <p:cNvPr id="82" name="Rectangle 81">
            <a:extLst>
              <a:ext uri="{FF2B5EF4-FFF2-40B4-BE49-F238E27FC236}">
                <a16:creationId xmlns:a16="http://schemas.microsoft.com/office/drawing/2014/main" id="{31FF856C-623E-DDF7-3E60-B1EA81862887}"/>
              </a:ext>
            </a:extLst>
          </p:cNvPr>
          <p:cNvSpPr/>
          <p:nvPr/>
        </p:nvSpPr>
        <p:spPr>
          <a:xfrm>
            <a:off x="6335172" y="504978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3" name="Rectangle 82">
            <a:extLst>
              <a:ext uri="{FF2B5EF4-FFF2-40B4-BE49-F238E27FC236}">
                <a16:creationId xmlns:a16="http://schemas.microsoft.com/office/drawing/2014/main" id="{8FDD40DF-0B7C-666F-D183-AE33120C375F}"/>
              </a:ext>
            </a:extLst>
          </p:cNvPr>
          <p:cNvSpPr/>
          <p:nvPr/>
        </p:nvSpPr>
        <p:spPr>
          <a:xfrm>
            <a:off x="6435999" y="515944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pic>
        <p:nvPicPr>
          <p:cNvPr id="84" name="Picture 83">
            <a:extLst>
              <a:ext uri="{FF2B5EF4-FFF2-40B4-BE49-F238E27FC236}">
                <a16:creationId xmlns:a16="http://schemas.microsoft.com/office/drawing/2014/main" id="{F3BC338A-3E1D-8DB9-3C88-66069C4A1172}"/>
              </a:ext>
            </a:extLst>
          </p:cNvPr>
          <p:cNvPicPr>
            <a:picLocks noChangeAspect="1"/>
          </p:cNvPicPr>
          <p:nvPr/>
        </p:nvPicPr>
        <p:blipFill>
          <a:blip r:embed="rId6"/>
          <a:stretch>
            <a:fillRect/>
          </a:stretch>
        </p:blipFill>
        <p:spPr>
          <a:xfrm>
            <a:off x="8719090" y="5559150"/>
            <a:ext cx="864687" cy="432344"/>
          </a:xfrm>
          <a:prstGeom prst="rect">
            <a:avLst/>
          </a:prstGeom>
        </p:spPr>
      </p:pic>
      <p:sp>
        <p:nvSpPr>
          <p:cNvPr id="85" name="TextBox 84">
            <a:extLst>
              <a:ext uri="{FF2B5EF4-FFF2-40B4-BE49-F238E27FC236}">
                <a16:creationId xmlns:a16="http://schemas.microsoft.com/office/drawing/2014/main" id="{57C601FD-7EB1-10DA-6DCB-4B00D1089D55}"/>
              </a:ext>
            </a:extLst>
          </p:cNvPr>
          <p:cNvSpPr txBox="1"/>
          <p:nvPr/>
        </p:nvSpPr>
        <p:spPr>
          <a:xfrm>
            <a:off x="8531205" y="6050057"/>
            <a:ext cx="1162498" cy="276999"/>
          </a:xfrm>
          <a:prstGeom prst="rect">
            <a:avLst/>
          </a:prstGeom>
          <a:noFill/>
        </p:spPr>
        <p:txBody>
          <a:bodyPr wrap="none" rtlCol="0">
            <a:spAutoFit/>
          </a:bodyPr>
          <a:lstStyle/>
          <a:p>
            <a:pPr algn="ctr"/>
            <a:r>
              <a:rPr lang="en-US" sz="1200" b="1" dirty="0">
                <a:latin typeface="Titillium Web" pitchFamily="2" charset="77"/>
              </a:rPr>
              <a:t>Runtime Key B</a:t>
            </a:r>
          </a:p>
        </p:txBody>
      </p:sp>
      <p:sp>
        <p:nvSpPr>
          <p:cNvPr id="86" name="Rectangle 85">
            <a:extLst>
              <a:ext uri="{FF2B5EF4-FFF2-40B4-BE49-F238E27FC236}">
                <a16:creationId xmlns:a16="http://schemas.microsoft.com/office/drawing/2014/main" id="{91DAFBAA-8FAE-A32C-0737-6C85EDD23DDB}"/>
              </a:ext>
            </a:extLst>
          </p:cNvPr>
          <p:cNvSpPr/>
          <p:nvPr/>
        </p:nvSpPr>
        <p:spPr>
          <a:xfrm>
            <a:off x="8359016" y="502674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7" name="Rectangle 86">
            <a:extLst>
              <a:ext uri="{FF2B5EF4-FFF2-40B4-BE49-F238E27FC236}">
                <a16:creationId xmlns:a16="http://schemas.microsoft.com/office/drawing/2014/main" id="{D014DF61-BB3E-03A4-3427-041E13A6F50C}"/>
              </a:ext>
            </a:extLst>
          </p:cNvPr>
          <p:cNvSpPr/>
          <p:nvPr/>
        </p:nvSpPr>
        <p:spPr>
          <a:xfrm>
            <a:off x="8459843" y="513640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pic>
        <p:nvPicPr>
          <p:cNvPr id="101" name="Picture 100">
            <a:extLst>
              <a:ext uri="{FF2B5EF4-FFF2-40B4-BE49-F238E27FC236}">
                <a16:creationId xmlns:a16="http://schemas.microsoft.com/office/drawing/2014/main" id="{4B683B75-1621-E7D1-D0A5-FD7304DC7E08}"/>
              </a:ext>
            </a:extLst>
          </p:cNvPr>
          <p:cNvPicPr>
            <a:picLocks noChangeAspect="1"/>
          </p:cNvPicPr>
          <p:nvPr/>
        </p:nvPicPr>
        <p:blipFill>
          <a:blip r:embed="rId7"/>
          <a:stretch>
            <a:fillRect/>
          </a:stretch>
        </p:blipFill>
        <p:spPr>
          <a:xfrm>
            <a:off x="7075101" y="2813483"/>
            <a:ext cx="654875" cy="451136"/>
          </a:xfrm>
          <a:prstGeom prst="rect">
            <a:avLst/>
          </a:prstGeom>
        </p:spPr>
      </p:pic>
      <p:pic>
        <p:nvPicPr>
          <p:cNvPr id="102" name="Picture 101">
            <a:extLst>
              <a:ext uri="{FF2B5EF4-FFF2-40B4-BE49-F238E27FC236}">
                <a16:creationId xmlns:a16="http://schemas.microsoft.com/office/drawing/2014/main" id="{0BF8EF34-8754-94E7-570D-BC7E731F89F6}"/>
              </a:ext>
            </a:extLst>
          </p:cNvPr>
          <p:cNvPicPr>
            <a:picLocks noChangeAspect="1"/>
          </p:cNvPicPr>
          <p:nvPr/>
        </p:nvPicPr>
        <p:blipFill>
          <a:blip r:embed="rId7"/>
          <a:stretch>
            <a:fillRect/>
          </a:stretch>
        </p:blipFill>
        <p:spPr>
          <a:xfrm>
            <a:off x="7507416" y="3118977"/>
            <a:ext cx="654875" cy="451136"/>
          </a:xfrm>
          <a:prstGeom prst="rect">
            <a:avLst/>
          </a:prstGeom>
        </p:spPr>
      </p:pic>
      <p:sp>
        <p:nvSpPr>
          <p:cNvPr id="70" name="TextBox 69">
            <a:extLst>
              <a:ext uri="{FF2B5EF4-FFF2-40B4-BE49-F238E27FC236}">
                <a16:creationId xmlns:a16="http://schemas.microsoft.com/office/drawing/2014/main" id="{745651A9-4EF5-2F13-6A94-7BF040D8C5BB}"/>
              </a:ext>
            </a:extLst>
          </p:cNvPr>
          <p:cNvSpPr txBox="1"/>
          <p:nvPr/>
        </p:nvSpPr>
        <p:spPr>
          <a:xfrm>
            <a:off x="8060329" y="3165965"/>
            <a:ext cx="982961" cy="276999"/>
          </a:xfrm>
          <a:prstGeom prst="rect">
            <a:avLst/>
          </a:prstGeom>
          <a:noFill/>
        </p:spPr>
        <p:txBody>
          <a:bodyPr wrap="none" rtlCol="0">
            <a:spAutoFit/>
          </a:bodyPr>
          <a:lstStyle/>
          <a:p>
            <a:pPr algn="ctr"/>
            <a:r>
              <a:rPr lang="en-US" sz="1200" b="1" dirty="0">
                <a:latin typeface="Titillium Web" pitchFamily="2" charset="77"/>
              </a:rPr>
              <a:t>ID Worker B</a:t>
            </a:r>
          </a:p>
        </p:txBody>
      </p:sp>
    </p:spTree>
    <p:extLst>
      <p:ext uri="{BB962C8B-B14F-4D97-AF65-F5344CB8AC3E}">
        <p14:creationId xmlns:p14="http://schemas.microsoft.com/office/powerpoint/2010/main" val="1266458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ACE0-AF96-C5B7-F606-58357A1BDBD2}"/>
              </a:ext>
            </a:extLst>
          </p:cNvPr>
          <p:cNvSpPr>
            <a:spLocks noGrp="1"/>
          </p:cNvSpPr>
          <p:nvPr>
            <p:ph type="title"/>
          </p:nvPr>
        </p:nvSpPr>
        <p:spPr/>
        <p:txBody>
          <a:bodyPr/>
          <a:lstStyle/>
          <a:p>
            <a:r>
              <a:rPr lang="en-SE" dirty="0">
                <a:latin typeface="Titillium Web" pitchFamily="2" charset="77"/>
              </a:rPr>
              <a:t>Earth observation</a:t>
            </a:r>
          </a:p>
        </p:txBody>
      </p:sp>
      <p:sp>
        <p:nvSpPr>
          <p:cNvPr id="4" name="Rectangle 2">
            <a:extLst>
              <a:ext uri="{FF2B5EF4-FFF2-40B4-BE49-F238E27FC236}">
                <a16:creationId xmlns:a16="http://schemas.microsoft.com/office/drawing/2014/main" id="{C4F548BB-D9DD-6A64-15AF-9DF1CBEB68D8}"/>
              </a:ext>
            </a:extLst>
          </p:cNvPr>
          <p:cNvSpPr>
            <a:spLocks noChangeArrowheads="1"/>
          </p:cNvSpPr>
          <p:nvPr/>
        </p:nvSpPr>
        <p:spPr bwMode="auto">
          <a:xfrm>
            <a:off x="1139687" y="2235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E"/>
          </a:p>
        </p:txBody>
      </p:sp>
      <p:pic>
        <p:nvPicPr>
          <p:cNvPr id="16" name="Picture 15">
            <a:extLst>
              <a:ext uri="{FF2B5EF4-FFF2-40B4-BE49-F238E27FC236}">
                <a16:creationId xmlns:a16="http://schemas.microsoft.com/office/drawing/2014/main" id="{D52A43DE-50CB-8D00-E19D-34895F63F5CB}"/>
              </a:ext>
            </a:extLst>
          </p:cNvPr>
          <p:cNvPicPr>
            <a:picLocks noChangeAspect="1"/>
          </p:cNvPicPr>
          <p:nvPr/>
        </p:nvPicPr>
        <p:blipFill>
          <a:blip r:embed="rId3"/>
          <a:stretch>
            <a:fillRect/>
          </a:stretch>
        </p:blipFill>
        <p:spPr>
          <a:xfrm>
            <a:off x="8961867" y="469035"/>
            <a:ext cx="1454184" cy="4234069"/>
          </a:xfrm>
          <a:prstGeom prst="rect">
            <a:avLst/>
          </a:prstGeom>
        </p:spPr>
      </p:pic>
      <p:pic>
        <p:nvPicPr>
          <p:cNvPr id="21" name="Picture 20">
            <a:extLst>
              <a:ext uri="{FF2B5EF4-FFF2-40B4-BE49-F238E27FC236}">
                <a16:creationId xmlns:a16="http://schemas.microsoft.com/office/drawing/2014/main" id="{048586F1-671A-38AE-B071-602E96D6192B}"/>
              </a:ext>
            </a:extLst>
          </p:cNvPr>
          <p:cNvPicPr>
            <a:picLocks noChangeAspect="1"/>
          </p:cNvPicPr>
          <p:nvPr/>
        </p:nvPicPr>
        <p:blipFill>
          <a:blip r:embed="rId4"/>
          <a:stretch>
            <a:fillRect/>
          </a:stretch>
        </p:blipFill>
        <p:spPr>
          <a:xfrm>
            <a:off x="432663" y="2627311"/>
            <a:ext cx="2620995" cy="1872139"/>
          </a:xfrm>
          <a:prstGeom prst="rect">
            <a:avLst/>
          </a:prstGeom>
        </p:spPr>
      </p:pic>
      <p:sp>
        <p:nvSpPr>
          <p:cNvPr id="23" name="Right Arrow 22">
            <a:extLst>
              <a:ext uri="{FF2B5EF4-FFF2-40B4-BE49-F238E27FC236}">
                <a16:creationId xmlns:a16="http://schemas.microsoft.com/office/drawing/2014/main" id="{751FE303-73FD-CA46-4166-481E2E76C82F}"/>
              </a:ext>
            </a:extLst>
          </p:cNvPr>
          <p:cNvSpPr/>
          <p:nvPr/>
        </p:nvSpPr>
        <p:spPr>
          <a:xfrm>
            <a:off x="3341196" y="3576599"/>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4" name="Picture 23">
            <a:extLst>
              <a:ext uri="{FF2B5EF4-FFF2-40B4-BE49-F238E27FC236}">
                <a16:creationId xmlns:a16="http://schemas.microsoft.com/office/drawing/2014/main" id="{789A245A-4E7A-DD08-35AF-236F5A816F1C}"/>
              </a:ext>
            </a:extLst>
          </p:cNvPr>
          <p:cNvPicPr>
            <a:picLocks noChangeAspect="1"/>
          </p:cNvPicPr>
          <p:nvPr/>
        </p:nvPicPr>
        <p:blipFill>
          <a:blip r:embed="rId5"/>
          <a:stretch>
            <a:fillRect/>
          </a:stretch>
        </p:blipFill>
        <p:spPr>
          <a:xfrm>
            <a:off x="4658968" y="2871475"/>
            <a:ext cx="2704824" cy="1751325"/>
          </a:xfrm>
          <a:prstGeom prst="rect">
            <a:avLst/>
          </a:prstGeom>
        </p:spPr>
      </p:pic>
      <p:sp>
        <p:nvSpPr>
          <p:cNvPr id="25" name="Right Arrow 24">
            <a:extLst>
              <a:ext uri="{FF2B5EF4-FFF2-40B4-BE49-F238E27FC236}">
                <a16:creationId xmlns:a16="http://schemas.microsoft.com/office/drawing/2014/main" id="{26DDEA3F-12AE-F859-124D-EBA3F01C3222}"/>
              </a:ext>
            </a:extLst>
          </p:cNvPr>
          <p:cNvSpPr/>
          <p:nvPr/>
        </p:nvSpPr>
        <p:spPr>
          <a:xfrm>
            <a:off x="7651330" y="3576600"/>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6B6F1E96-300F-C516-D777-412AF9EFF760}"/>
              </a:ext>
            </a:extLst>
          </p:cNvPr>
          <p:cNvSpPr txBox="1"/>
          <p:nvPr/>
        </p:nvSpPr>
        <p:spPr>
          <a:xfrm>
            <a:off x="3046783" y="4982818"/>
            <a:ext cx="1819344" cy="400110"/>
          </a:xfrm>
          <a:prstGeom prst="rect">
            <a:avLst/>
          </a:prstGeom>
          <a:noFill/>
        </p:spPr>
        <p:txBody>
          <a:bodyPr wrap="none" rtlCol="0">
            <a:spAutoFit/>
          </a:bodyPr>
          <a:lstStyle/>
          <a:p>
            <a:r>
              <a:rPr lang="en-SE" sz="2000" dirty="0"/>
              <a:t>Satellite images</a:t>
            </a:r>
          </a:p>
        </p:txBody>
      </p:sp>
      <p:sp>
        <p:nvSpPr>
          <p:cNvPr id="27" name="TextBox 26">
            <a:extLst>
              <a:ext uri="{FF2B5EF4-FFF2-40B4-BE49-F238E27FC236}">
                <a16:creationId xmlns:a16="http://schemas.microsoft.com/office/drawing/2014/main" id="{6C7BA3DC-67D5-A84E-BF12-745FEFC3E919}"/>
              </a:ext>
            </a:extLst>
          </p:cNvPr>
          <p:cNvSpPr txBox="1"/>
          <p:nvPr/>
        </p:nvSpPr>
        <p:spPr>
          <a:xfrm>
            <a:off x="838200" y="4982818"/>
            <a:ext cx="1299587" cy="400110"/>
          </a:xfrm>
          <a:prstGeom prst="rect">
            <a:avLst/>
          </a:prstGeom>
          <a:noFill/>
        </p:spPr>
        <p:txBody>
          <a:bodyPr wrap="none" rtlCol="0">
            <a:spAutoFit/>
          </a:bodyPr>
          <a:lstStyle/>
          <a:p>
            <a:r>
              <a:rPr lang="en-SE" sz="2000" dirty="0"/>
              <a:t>Sentinell-2</a:t>
            </a:r>
          </a:p>
        </p:txBody>
      </p:sp>
      <p:pic>
        <p:nvPicPr>
          <p:cNvPr id="31" name="Picture 30">
            <a:extLst>
              <a:ext uri="{FF2B5EF4-FFF2-40B4-BE49-F238E27FC236}">
                <a16:creationId xmlns:a16="http://schemas.microsoft.com/office/drawing/2014/main" id="{646CC04F-846D-3428-761A-C62DE2DF7BBE}"/>
              </a:ext>
            </a:extLst>
          </p:cNvPr>
          <p:cNvPicPr>
            <a:picLocks noChangeAspect="1"/>
          </p:cNvPicPr>
          <p:nvPr/>
        </p:nvPicPr>
        <p:blipFill>
          <a:blip r:embed="rId6"/>
          <a:stretch>
            <a:fillRect/>
          </a:stretch>
        </p:blipFill>
        <p:spPr>
          <a:xfrm>
            <a:off x="3227106" y="2586070"/>
            <a:ext cx="1144324" cy="892032"/>
          </a:xfrm>
          <a:prstGeom prst="rect">
            <a:avLst/>
          </a:prstGeom>
        </p:spPr>
      </p:pic>
      <p:sp>
        <p:nvSpPr>
          <p:cNvPr id="32" name="TextBox 31">
            <a:extLst>
              <a:ext uri="{FF2B5EF4-FFF2-40B4-BE49-F238E27FC236}">
                <a16:creationId xmlns:a16="http://schemas.microsoft.com/office/drawing/2014/main" id="{10E78927-2964-19DC-6165-35A4407FFCD9}"/>
              </a:ext>
            </a:extLst>
          </p:cNvPr>
          <p:cNvSpPr txBox="1"/>
          <p:nvPr/>
        </p:nvSpPr>
        <p:spPr>
          <a:xfrm>
            <a:off x="5028945" y="4991219"/>
            <a:ext cx="2291974" cy="400110"/>
          </a:xfrm>
          <a:prstGeom prst="rect">
            <a:avLst/>
          </a:prstGeom>
          <a:noFill/>
        </p:spPr>
        <p:txBody>
          <a:bodyPr wrap="none" rtlCol="0">
            <a:spAutoFit/>
          </a:bodyPr>
          <a:lstStyle/>
          <a:p>
            <a:r>
              <a:rPr lang="en-SE" sz="2000" dirty="0"/>
              <a:t>HPC Supercomputer</a:t>
            </a:r>
          </a:p>
        </p:txBody>
      </p:sp>
      <p:sp>
        <p:nvSpPr>
          <p:cNvPr id="33" name="TextBox 32">
            <a:extLst>
              <a:ext uri="{FF2B5EF4-FFF2-40B4-BE49-F238E27FC236}">
                <a16:creationId xmlns:a16="http://schemas.microsoft.com/office/drawing/2014/main" id="{18CB515B-2634-75D5-6242-7F0F5445F1B2}"/>
              </a:ext>
            </a:extLst>
          </p:cNvPr>
          <p:cNvSpPr txBox="1"/>
          <p:nvPr/>
        </p:nvSpPr>
        <p:spPr>
          <a:xfrm>
            <a:off x="8890723" y="5004471"/>
            <a:ext cx="2422715" cy="1323439"/>
          </a:xfrm>
          <a:prstGeom prst="rect">
            <a:avLst/>
          </a:prstGeom>
          <a:noFill/>
        </p:spPr>
        <p:txBody>
          <a:bodyPr wrap="none" rtlCol="0">
            <a:spAutoFit/>
          </a:bodyPr>
          <a:lstStyle/>
          <a:p>
            <a:r>
              <a:rPr lang="en-SE" sz="2000" dirty="0"/>
              <a:t>Forest monitoring</a:t>
            </a:r>
          </a:p>
          <a:p>
            <a:r>
              <a:rPr lang="en-SE" sz="2000" dirty="0"/>
              <a:t>Grassland monitoring</a:t>
            </a:r>
          </a:p>
          <a:p>
            <a:r>
              <a:rPr lang="en-SE" sz="2000" dirty="0"/>
              <a:t>Change detection</a:t>
            </a:r>
          </a:p>
          <a:p>
            <a:r>
              <a:rPr lang="en-SE" sz="2000" dirty="0"/>
              <a:t> </a:t>
            </a:r>
          </a:p>
        </p:txBody>
      </p:sp>
      <p:pic>
        <p:nvPicPr>
          <p:cNvPr id="35" name="Picture 34">
            <a:extLst>
              <a:ext uri="{FF2B5EF4-FFF2-40B4-BE49-F238E27FC236}">
                <a16:creationId xmlns:a16="http://schemas.microsoft.com/office/drawing/2014/main" id="{ABF84192-CE5F-5DC9-4A88-1658609E433C}"/>
              </a:ext>
            </a:extLst>
          </p:cNvPr>
          <p:cNvPicPr>
            <a:picLocks noChangeAspect="1"/>
          </p:cNvPicPr>
          <p:nvPr/>
        </p:nvPicPr>
        <p:blipFill>
          <a:blip r:embed="rId7"/>
          <a:stretch>
            <a:fillRect/>
          </a:stretch>
        </p:blipFill>
        <p:spPr>
          <a:xfrm>
            <a:off x="8961867" y="3269071"/>
            <a:ext cx="1467190" cy="1434033"/>
          </a:xfrm>
          <a:prstGeom prst="rect">
            <a:avLst/>
          </a:prstGeom>
        </p:spPr>
      </p:pic>
    </p:spTree>
    <p:extLst>
      <p:ext uri="{BB962C8B-B14F-4D97-AF65-F5344CB8AC3E}">
        <p14:creationId xmlns:p14="http://schemas.microsoft.com/office/powerpoint/2010/main" val="29742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867180" y="49553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1582484" y="1572731"/>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3054459" y="497751"/>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5559159" y="654721"/>
            <a:ext cx="6753638" cy="6740307"/>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deploy_a_hpc_cluster() : hpc</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2 </a:t>
            </a:r>
            <a:r>
              <a:rPr lang="en-SE" sz="1800" i="1" dirty="0">
                <a:solidFill>
                  <a:schemeClr val="tx1"/>
                </a:solidFill>
                <a:latin typeface="Titillium Web" pitchFamily="2" charset="77"/>
              </a:rPr>
              <a:t>= select_staellite_products(area_of_interest, dates) : products</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3</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download_satellite_products(products) : 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4</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filter_and_create_netcdf_dataset(dataset) : netcdf_dataset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5 </a:t>
            </a:r>
            <a:r>
              <a:rPr lang="en-SE" sz="1800" i="1" dirty="0">
                <a:solidFill>
                  <a:schemeClr val="tx1"/>
                </a:solidFill>
                <a:latin typeface="Titillium Web" pitchFamily="2" charset="77"/>
              </a:rPr>
              <a:t>= transfer_netcdf_dataset_to_hpc_cluster(netcdf_dataset) </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6</a:t>
            </a:r>
            <a:r>
              <a:rPr lang="en-SE" i="1" baseline="-25000" dirty="0">
                <a:latin typeface="Titillium Web" pitchFamily="2" charset="77"/>
              </a:rPr>
              <a:t> </a:t>
            </a:r>
            <a:r>
              <a:rPr lang="en-SE" sz="1800" i="1" dirty="0">
                <a:solidFill>
                  <a:schemeClr val="tx1"/>
                </a:solidFill>
                <a:latin typeface="Titillium Web" pitchFamily="2" charset="77"/>
              </a:rPr>
              <a:t>= run_neural_network(hpc, netcdf_dataset) : 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7 </a:t>
            </a:r>
            <a:r>
              <a:rPr lang="en-SE" sz="1800" i="1" dirty="0">
                <a:solidFill>
                  <a:schemeClr val="tx1"/>
                </a:solidFill>
                <a:latin typeface="Titillium Web" pitchFamily="2" charset="77"/>
              </a:rPr>
              <a:t>= save(result)</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8</a:t>
            </a:r>
            <a:r>
              <a:rPr lang="en-SE" i="1" baseline="-25000" dirty="0">
                <a:latin typeface="Titillium Web" pitchFamily="2" charset="77"/>
              </a:rPr>
              <a:t> </a:t>
            </a:r>
            <a:r>
              <a:rPr lang="en-SE" sz="1800" i="1" dirty="0">
                <a:solidFill>
                  <a:schemeClr val="tx1"/>
                </a:solidFill>
                <a:latin typeface="Titillium Web" pitchFamily="2" charset="77"/>
              </a:rPr>
              <a:t>= notify_user(result)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9 </a:t>
            </a:r>
            <a:r>
              <a:rPr lang="en-SE" sz="1800" i="1" dirty="0">
                <a:solidFill>
                  <a:schemeClr val="tx1"/>
                </a:solidFill>
                <a:latin typeface="Titillium Web" pitchFamily="2" charset="77"/>
              </a:rPr>
              <a:t>= destroy_hpc_cluster(hpc)</a:t>
            </a:r>
          </a:p>
          <a:p>
            <a:endParaRPr lang="en-SE" sz="1800" i="1" dirty="0">
              <a:solidFill>
                <a:schemeClr val="tx1"/>
              </a:solidFill>
              <a:latin typeface="Titillium Web" pitchFamily="2" charset="77"/>
            </a:endParaRPr>
          </a:p>
          <a:p>
            <a:endParaRPr lang="en-SE" i="1" dirty="0">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dirty="0">
              <a:latin typeface="Titillium Web" pitchFamily="2" charset="77"/>
            </a:endParaRP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2559230"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3535976"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4431693"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1885628" y="1123916"/>
            <a:ext cx="1471975" cy="448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2862374" y="1123916"/>
            <a:ext cx="495229"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3357603" y="1123916"/>
            <a:ext cx="481517"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3357603" y="1123916"/>
            <a:ext cx="1377234"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F120274-0233-401D-E60B-6804B2E625F8}"/>
              </a:ext>
            </a:extLst>
          </p:cNvPr>
          <p:cNvSpPr/>
          <p:nvPr/>
        </p:nvSpPr>
        <p:spPr>
          <a:xfrm>
            <a:off x="3054460" y="248572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E9C6BA60-9007-804B-3D32-35AEF6290449}"/>
              </a:ext>
            </a:extLst>
          </p:cNvPr>
          <p:cNvSpPr/>
          <p:nvPr/>
        </p:nvSpPr>
        <p:spPr>
          <a:xfrm>
            <a:off x="3054460" y="339871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3" name="Curved Connector 22">
            <a:extLst>
              <a:ext uri="{FF2B5EF4-FFF2-40B4-BE49-F238E27FC236}">
                <a16:creationId xmlns:a16="http://schemas.microsoft.com/office/drawing/2014/main" id="{2551AA74-3D4F-A05E-2208-4F0730BB4D6A}"/>
              </a:ext>
            </a:extLst>
          </p:cNvPr>
          <p:cNvCxnSpPr>
            <a:cxnSpLocks/>
            <a:stCxn id="4" idx="4"/>
            <a:endCxn id="49" idx="2"/>
          </p:cNvCxnSpPr>
          <p:nvPr/>
        </p:nvCxnSpPr>
        <p:spPr>
          <a:xfrm rot="16200000" flipH="1">
            <a:off x="360852" y="1931174"/>
            <a:ext cx="3503081" cy="1884136"/>
          </a:xfrm>
          <a:prstGeom prst="curvedConnector2">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EAD819B-077E-476C-6896-E5BCD7C66153}"/>
              </a:ext>
            </a:extLst>
          </p:cNvPr>
          <p:cNvCxnSpPr>
            <a:cxnSpLocks/>
            <a:stCxn id="10" idx="4"/>
            <a:endCxn id="19" idx="0"/>
          </p:cNvCxnSpPr>
          <p:nvPr/>
        </p:nvCxnSpPr>
        <p:spPr>
          <a:xfrm>
            <a:off x="1885628" y="2198896"/>
            <a:ext cx="1471976" cy="286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B5DDEB-B012-3C5D-7C1C-FE479F360EC4}"/>
              </a:ext>
            </a:extLst>
          </p:cNvPr>
          <p:cNvCxnSpPr>
            <a:cxnSpLocks/>
            <a:stCxn id="36" idx="4"/>
            <a:endCxn id="19" idx="0"/>
          </p:cNvCxnSpPr>
          <p:nvPr/>
        </p:nvCxnSpPr>
        <p:spPr>
          <a:xfrm flipH="1">
            <a:off x="3357604" y="2198895"/>
            <a:ext cx="481516"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2719E7-C212-04C7-0A21-CC11DC082D3B}"/>
              </a:ext>
            </a:extLst>
          </p:cNvPr>
          <p:cNvCxnSpPr>
            <a:cxnSpLocks/>
            <a:stCxn id="35" idx="4"/>
            <a:endCxn id="19" idx="0"/>
          </p:cNvCxnSpPr>
          <p:nvPr/>
        </p:nvCxnSpPr>
        <p:spPr>
          <a:xfrm>
            <a:off x="2862374" y="2198895"/>
            <a:ext cx="49523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17D47D-42BF-8F3A-0960-E2699112B5FE}"/>
              </a:ext>
            </a:extLst>
          </p:cNvPr>
          <p:cNvCxnSpPr>
            <a:cxnSpLocks/>
            <a:stCxn id="38" idx="4"/>
            <a:endCxn id="19" idx="0"/>
          </p:cNvCxnSpPr>
          <p:nvPr/>
        </p:nvCxnSpPr>
        <p:spPr>
          <a:xfrm flipH="1">
            <a:off x="3357604" y="2198895"/>
            <a:ext cx="1377233"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8FF6F16-FD01-F461-B7F3-89BDE32197BD}"/>
              </a:ext>
            </a:extLst>
          </p:cNvPr>
          <p:cNvCxnSpPr>
            <a:cxnSpLocks/>
            <a:stCxn id="20" idx="0"/>
            <a:endCxn id="19" idx="4"/>
          </p:cNvCxnSpPr>
          <p:nvPr/>
        </p:nvCxnSpPr>
        <p:spPr>
          <a:xfrm flipV="1">
            <a:off x="3357604" y="311188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041C3CA-D6CB-AAC4-1503-7C36EEF86992}"/>
              </a:ext>
            </a:extLst>
          </p:cNvPr>
          <p:cNvSpPr/>
          <p:nvPr/>
        </p:nvSpPr>
        <p:spPr>
          <a:xfrm>
            <a:off x="3054460" y="4311700"/>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54" name="Oval 53">
            <a:extLst>
              <a:ext uri="{FF2B5EF4-FFF2-40B4-BE49-F238E27FC236}">
                <a16:creationId xmlns:a16="http://schemas.microsoft.com/office/drawing/2014/main" id="{AE6E231E-F844-1026-8C1C-7BC5E7B09930}"/>
              </a:ext>
            </a:extLst>
          </p:cNvPr>
          <p:cNvSpPr/>
          <p:nvPr/>
        </p:nvSpPr>
        <p:spPr>
          <a:xfrm>
            <a:off x="3055234" y="5209329"/>
            <a:ext cx="606287" cy="626165"/>
          </a:xfrm>
          <a:prstGeom prst="ellipse">
            <a:avLst/>
          </a:prstGeom>
          <a:solidFill>
            <a:schemeClr val="tx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8</a:t>
            </a:r>
            <a:endParaRPr lang="en-SE" sz="1200" dirty="0">
              <a:solidFill>
                <a:schemeClr val="tx1"/>
              </a:solidFill>
              <a:latin typeface="Titillium Web" pitchFamily="2" charset="77"/>
            </a:endParaRPr>
          </a:p>
        </p:txBody>
      </p:sp>
      <p:sp>
        <p:nvSpPr>
          <p:cNvPr id="55" name="Oval 54">
            <a:extLst>
              <a:ext uri="{FF2B5EF4-FFF2-40B4-BE49-F238E27FC236}">
                <a16:creationId xmlns:a16="http://schemas.microsoft.com/office/drawing/2014/main" id="{DE9D6F37-614A-8211-90A9-B3B92148788D}"/>
              </a:ext>
            </a:extLst>
          </p:cNvPr>
          <p:cNvSpPr/>
          <p:nvPr/>
        </p:nvSpPr>
        <p:spPr>
          <a:xfrm>
            <a:off x="2074062" y="5209329"/>
            <a:ext cx="606287" cy="626165"/>
          </a:xfrm>
          <a:prstGeom prst="ellipse">
            <a:avLst/>
          </a:prstGeom>
          <a:solidFill>
            <a:schemeClr val="accent3">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P10</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BF833C7F-FC25-AD3E-5B06-B03DF04CE9C0}"/>
              </a:ext>
            </a:extLst>
          </p:cNvPr>
          <p:cNvCxnSpPr>
            <a:cxnSpLocks/>
            <a:stCxn id="49" idx="0"/>
            <a:endCxn id="20" idx="4"/>
          </p:cNvCxnSpPr>
          <p:nvPr/>
        </p:nvCxnSpPr>
        <p:spPr>
          <a:xfrm flipV="1">
            <a:off x="3357604" y="402487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92E2193-FA61-3D92-D790-0C51715BA9F9}"/>
              </a:ext>
            </a:extLst>
          </p:cNvPr>
          <p:cNvCxnSpPr>
            <a:cxnSpLocks/>
            <a:stCxn id="54" idx="0"/>
            <a:endCxn id="49" idx="4"/>
          </p:cNvCxnSpPr>
          <p:nvPr/>
        </p:nvCxnSpPr>
        <p:spPr>
          <a:xfrm flipH="1" flipV="1">
            <a:off x="3357604" y="4937865"/>
            <a:ext cx="774"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9BE9C52-55A7-DB7A-80D2-EDAD84A25D07}"/>
              </a:ext>
            </a:extLst>
          </p:cNvPr>
          <p:cNvCxnSpPr>
            <a:cxnSpLocks/>
            <a:stCxn id="55" idx="0"/>
            <a:endCxn id="49" idx="4"/>
          </p:cNvCxnSpPr>
          <p:nvPr/>
        </p:nvCxnSpPr>
        <p:spPr>
          <a:xfrm flipV="1">
            <a:off x="2377206" y="4937865"/>
            <a:ext cx="980398"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B317BC9-482D-749A-D0DE-8D87BD225D90}"/>
              </a:ext>
            </a:extLst>
          </p:cNvPr>
          <p:cNvSpPr/>
          <p:nvPr/>
        </p:nvSpPr>
        <p:spPr>
          <a:xfrm>
            <a:off x="4023416" y="5215114"/>
            <a:ext cx="606287" cy="626165"/>
          </a:xfrm>
          <a:prstGeom prst="ellipse">
            <a:avLst/>
          </a:prstGeom>
          <a:solidFill>
            <a:srgbClr val="73FDD6"/>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9</a:t>
            </a:r>
            <a:endParaRPr lang="en-SE" sz="1200" dirty="0">
              <a:solidFill>
                <a:schemeClr val="tx1"/>
              </a:solidFill>
              <a:latin typeface="Titillium Web" pitchFamily="2" charset="77"/>
            </a:endParaRPr>
          </a:p>
        </p:txBody>
      </p:sp>
      <p:cxnSp>
        <p:nvCxnSpPr>
          <p:cNvPr id="93" name="Straight Connector 92">
            <a:extLst>
              <a:ext uri="{FF2B5EF4-FFF2-40B4-BE49-F238E27FC236}">
                <a16:creationId xmlns:a16="http://schemas.microsoft.com/office/drawing/2014/main" id="{ECAB03AB-42B3-D1B3-4751-8251B6AF7C6B}"/>
              </a:ext>
            </a:extLst>
          </p:cNvPr>
          <p:cNvCxnSpPr>
            <a:cxnSpLocks/>
            <a:stCxn id="90" idx="0"/>
            <a:endCxn id="49" idx="4"/>
          </p:cNvCxnSpPr>
          <p:nvPr/>
        </p:nvCxnSpPr>
        <p:spPr>
          <a:xfrm flipH="1" flipV="1">
            <a:off x="3357604" y="4937865"/>
            <a:ext cx="968956" cy="2772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64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1A41-440C-47C1-8EF0-9277DFCB2664}"/>
              </a:ext>
            </a:extLst>
          </p:cNvPr>
          <p:cNvSpPr>
            <a:spLocks noGrp="1"/>
          </p:cNvSpPr>
          <p:nvPr>
            <p:ph type="title"/>
          </p:nvPr>
        </p:nvSpPr>
        <p:spPr/>
        <p:txBody>
          <a:bodyPr/>
          <a:lstStyle/>
          <a:p>
            <a:r>
              <a:rPr lang="en-SE" dirty="0">
                <a:latin typeface="Titillium Web" pitchFamily="2" charset="77"/>
              </a:rPr>
              <a:t>More information</a:t>
            </a:r>
          </a:p>
        </p:txBody>
      </p:sp>
      <p:sp>
        <p:nvSpPr>
          <p:cNvPr id="3" name="Content Placeholder 2">
            <a:extLst>
              <a:ext uri="{FF2B5EF4-FFF2-40B4-BE49-F238E27FC236}">
                <a16:creationId xmlns:a16="http://schemas.microsoft.com/office/drawing/2014/main" id="{BC7C29CA-50B1-6A09-32C2-C4955AA08873}"/>
              </a:ext>
            </a:extLst>
          </p:cNvPr>
          <p:cNvSpPr>
            <a:spLocks noGrp="1"/>
          </p:cNvSpPr>
          <p:nvPr>
            <p:ph idx="1"/>
          </p:nvPr>
        </p:nvSpPr>
        <p:spPr/>
        <p:txBody>
          <a:bodyPr>
            <a:normAutofit lnSpcReduction="10000"/>
          </a:bodyPr>
          <a:lstStyle/>
          <a:p>
            <a:pPr marL="0" indent="0">
              <a:buNone/>
            </a:pPr>
            <a:r>
              <a:rPr lang="en-GB" dirty="0">
                <a:latin typeface="Titillium Web" pitchFamily="2" charset="77"/>
                <a:hlinkClick r:id="rId2"/>
              </a:rPr>
              <a:t>https://colonyos.io</a:t>
            </a:r>
            <a:endParaRPr lang="en-SE" dirty="0">
              <a:latin typeface="Titillium Web" pitchFamily="2" charset="77"/>
            </a:endParaRPr>
          </a:p>
          <a:p>
            <a:pPr marL="0" indent="0">
              <a:buNone/>
            </a:pPr>
            <a:r>
              <a:rPr lang="en-GB" dirty="0">
                <a:latin typeface="Titillium Web" pitchFamily="2" charset="77"/>
                <a:hlinkClick r:id="rId3"/>
              </a:rPr>
              <a:t>https://github.com/colonyos/colonies</a:t>
            </a:r>
            <a:endParaRPr lang="en-SE" dirty="0">
              <a:latin typeface="Titillium Web" pitchFamily="2" charset="77"/>
            </a:endParaRPr>
          </a:p>
          <a:p>
            <a:endParaRPr lang="en-SE" dirty="0">
              <a:latin typeface="Titillium Web" pitchFamily="2" charset="77"/>
            </a:endParaRPr>
          </a:p>
          <a:p>
            <a:r>
              <a:rPr lang="en-SE" dirty="0">
                <a:latin typeface="Titillium Web" pitchFamily="2" charset="77"/>
              </a:rPr>
              <a:t>SDKs</a:t>
            </a:r>
          </a:p>
          <a:p>
            <a:pPr lvl="1"/>
            <a:r>
              <a:rPr lang="en-SE" dirty="0">
                <a:latin typeface="Titillium Web" pitchFamily="2" charset="77"/>
              </a:rPr>
              <a:t>Golang</a:t>
            </a:r>
          </a:p>
          <a:p>
            <a:pPr lvl="1"/>
            <a:r>
              <a:rPr lang="en-SE" dirty="0">
                <a:latin typeface="Titillium Web" pitchFamily="2" charset="77"/>
              </a:rPr>
              <a:t>Rust</a:t>
            </a:r>
          </a:p>
          <a:p>
            <a:pPr lvl="1"/>
            <a:r>
              <a:rPr lang="en-SE" dirty="0">
                <a:latin typeface="Titillium Web" pitchFamily="2" charset="77"/>
              </a:rPr>
              <a:t>Julia</a:t>
            </a:r>
          </a:p>
          <a:p>
            <a:pPr lvl="1"/>
            <a:r>
              <a:rPr lang="en-SE" dirty="0">
                <a:latin typeface="Titillium Web" pitchFamily="2" charset="77"/>
              </a:rPr>
              <a:t>Python</a:t>
            </a:r>
          </a:p>
          <a:p>
            <a:pPr lvl="1"/>
            <a:r>
              <a:rPr lang="en-SE" dirty="0">
                <a:latin typeface="Titillium Web" pitchFamily="2" charset="77"/>
              </a:rPr>
              <a:t>JavaScript</a:t>
            </a:r>
          </a:p>
          <a:p>
            <a:pPr lvl="1"/>
            <a:r>
              <a:rPr lang="en-GB" dirty="0">
                <a:latin typeface="Titillium Web" pitchFamily="2" charset="77"/>
              </a:rPr>
              <a:t>a</a:t>
            </a:r>
            <a:r>
              <a:rPr lang="en-SE" dirty="0">
                <a:latin typeface="Titillium Web" pitchFamily="2" charset="77"/>
              </a:rPr>
              <a:t>nd Haskell</a:t>
            </a:r>
          </a:p>
        </p:txBody>
      </p:sp>
    </p:spTree>
    <p:extLst>
      <p:ext uri="{BB962C8B-B14F-4D97-AF65-F5344CB8AC3E}">
        <p14:creationId xmlns:p14="http://schemas.microsoft.com/office/powerpoint/2010/main" val="196256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E6CB-1DB9-C2D4-A499-40428F19890C}"/>
              </a:ext>
            </a:extLst>
          </p:cNvPr>
          <p:cNvSpPr>
            <a:spLocks noGrp="1"/>
          </p:cNvSpPr>
          <p:nvPr>
            <p:ph type="title"/>
          </p:nvPr>
        </p:nvSpPr>
        <p:spPr/>
        <p:txBody>
          <a:bodyPr/>
          <a:lstStyle/>
          <a:p>
            <a:r>
              <a:rPr lang="en-SE" dirty="0">
                <a:latin typeface="Titillium Web" pitchFamily="2" charset="77"/>
              </a:rPr>
              <a:t>       ColonyOS</a:t>
            </a:r>
          </a:p>
        </p:txBody>
      </p:sp>
      <p:sp>
        <p:nvSpPr>
          <p:cNvPr id="3" name="Content Placeholder 2">
            <a:extLst>
              <a:ext uri="{FF2B5EF4-FFF2-40B4-BE49-F238E27FC236}">
                <a16:creationId xmlns:a16="http://schemas.microsoft.com/office/drawing/2014/main" id="{05C039B8-9AB2-1DF1-1A59-9D3C9CA20151}"/>
              </a:ext>
            </a:extLst>
          </p:cNvPr>
          <p:cNvSpPr>
            <a:spLocks noGrp="1"/>
          </p:cNvSpPr>
          <p:nvPr>
            <p:ph idx="1"/>
          </p:nvPr>
        </p:nvSpPr>
        <p:spPr>
          <a:xfrm>
            <a:off x="838200" y="1825625"/>
            <a:ext cx="8488680" cy="4667250"/>
          </a:xfrm>
        </p:spPr>
        <p:txBody>
          <a:bodyPr>
            <a:normAutofit/>
          </a:bodyPr>
          <a:lstStyle/>
          <a:p>
            <a:pPr algn="l"/>
            <a:r>
              <a:rPr lang="en-GB" sz="2400" b="1" i="0" dirty="0">
                <a:solidFill>
                  <a:srgbClr val="24292F"/>
                </a:solidFill>
                <a:effectLst/>
                <a:latin typeface="Titillium Web" pitchFamily="2" charset="77"/>
              </a:rPr>
              <a:t>A Colony is like a Bee Colony, but for computer software</a:t>
            </a:r>
            <a:endParaRPr lang="en-GB" sz="2400" b="0" i="0" dirty="0">
              <a:solidFill>
                <a:srgbClr val="24292F"/>
              </a:solidFill>
              <a:effectLst/>
              <a:latin typeface="Titillium Web" pitchFamily="2" charset="77"/>
            </a:endParaRPr>
          </a:p>
          <a:p>
            <a:pPr algn="l"/>
            <a:r>
              <a:rPr lang="en-GB" sz="2400" b="0" i="0" dirty="0">
                <a:solidFill>
                  <a:srgbClr val="24292F"/>
                </a:solidFill>
                <a:effectLst/>
                <a:latin typeface="Titillium Web" pitchFamily="2" charset="77"/>
              </a:rPr>
              <a:t>A Colony is a trusted community of remotely connected computer programs (so-called workers) organized as a single unit to perform execution of various tasks</a:t>
            </a:r>
          </a:p>
          <a:p>
            <a:r>
              <a:rPr lang="en-GB" sz="2400" b="1" dirty="0">
                <a:solidFill>
                  <a:srgbClr val="24292F"/>
                </a:solidFill>
                <a:latin typeface="Titillium Web" pitchFamily="2" charset="77"/>
              </a:rPr>
              <a:t>Z</a:t>
            </a:r>
            <a:r>
              <a:rPr lang="en-GB" sz="2400" b="1" i="0" dirty="0">
                <a:solidFill>
                  <a:srgbClr val="24292F"/>
                </a:solidFill>
                <a:effectLst/>
                <a:latin typeface="Titillium Web" pitchFamily="2" charset="77"/>
              </a:rPr>
              <a:t>ero-trust infrastructure</a:t>
            </a:r>
            <a:r>
              <a:rPr lang="en-GB" sz="2400" b="0" i="0" dirty="0">
                <a:solidFill>
                  <a:srgbClr val="24292F"/>
                </a:solidFill>
                <a:effectLst/>
                <a:latin typeface="Titillium Web" pitchFamily="2" charset="77"/>
              </a:rPr>
              <a:t> for worker communication and task execution coordination within a Colony </a:t>
            </a:r>
          </a:p>
          <a:p>
            <a:pPr algn="l"/>
            <a:r>
              <a:rPr lang="en-GB" sz="2400" b="0" i="0" dirty="0">
                <a:solidFill>
                  <a:srgbClr val="24292F"/>
                </a:solidFill>
                <a:effectLst/>
                <a:latin typeface="Titillium Web" pitchFamily="2" charset="77"/>
              </a:rPr>
              <a:t>It is a platform for </a:t>
            </a:r>
            <a:r>
              <a:rPr lang="en-GB" sz="2400" b="1" dirty="0">
                <a:solidFill>
                  <a:srgbClr val="24292F"/>
                </a:solidFill>
                <a:latin typeface="Titillium Web" pitchFamily="2" charset="77"/>
              </a:rPr>
              <a:t>P</a:t>
            </a:r>
            <a:r>
              <a:rPr lang="en-GB" sz="2400" b="1" i="0" dirty="0">
                <a:solidFill>
                  <a:srgbClr val="24292F"/>
                </a:solidFill>
                <a:effectLst/>
                <a:latin typeface="Titillium Web" pitchFamily="2" charset="77"/>
              </a:rPr>
              <a:t>rocess orchestration</a:t>
            </a:r>
            <a:r>
              <a:rPr lang="en-GB" sz="2400" b="0" i="0" dirty="0">
                <a:solidFill>
                  <a:srgbClr val="24292F"/>
                </a:solidFill>
                <a:effectLst/>
                <a:latin typeface="Titillium Web" pitchFamily="2" charset="77"/>
              </a:rPr>
              <a:t> </a:t>
            </a:r>
          </a:p>
          <a:p>
            <a:pPr algn="l"/>
            <a:r>
              <a:rPr lang="en-GB" sz="2400" dirty="0">
                <a:solidFill>
                  <a:srgbClr val="24292F"/>
                </a:solidFill>
                <a:latin typeface="Titillium Web" pitchFamily="2" charset="77"/>
              </a:rPr>
              <a:t>Framework for implementing </a:t>
            </a:r>
            <a:r>
              <a:rPr lang="en-GB" sz="2400" b="1" dirty="0">
                <a:solidFill>
                  <a:srgbClr val="24292F"/>
                </a:solidFill>
                <a:latin typeface="Titillium Web" pitchFamily="2" charset="77"/>
              </a:rPr>
              <a:t>next-generation distributed applications and systems</a:t>
            </a:r>
            <a:endParaRPr lang="en-GB" sz="2400" dirty="0">
              <a:solidFill>
                <a:srgbClr val="24292F"/>
              </a:solidFill>
              <a:latin typeface="Titillium Web" pitchFamily="2" charset="77"/>
            </a:endParaRPr>
          </a:p>
          <a:p>
            <a:pPr algn="l"/>
            <a:r>
              <a:rPr lang="en-GB" sz="2400" b="1" dirty="0">
                <a:solidFill>
                  <a:srgbClr val="24292F"/>
                </a:solidFill>
                <a:latin typeface="Titillium Web" pitchFamily="2" charset="77"/>
              </a:rPr>
              <a:t>Open source project</a:t>
            </a:r>
          </a:p>
          <a:p>
            <a:pPr lvl="1"/>
            <a:r>
              <a:rPr lang="en-GB" sz="2000" b="0" i="0" dirty="0">
                <a:solidFill>
                  <a:srgbClr val="24292F"/>
                </a:solidFill>
                <a:effectLst/>
                <a:latin typeface="Titillium Web" pitchFamily="2" charset="77"/>
              </a:rPr>
              <a:t>https://</a:t>
            </a:r>
            <a:r>
              <a:rPr lang="en-GB" sz="2000" b="0" i="0" dirty="0" err="1">
                <a:solidFill>
                  <a:srgbClr val="24292F"/>
                </a:solidFill>
                <a:effectLst/>
                <a:latin typeface="Titillium Web" pitchFamily="2" charset="77"/>
              </a:rPr>
              <a:t>github.com</a:t>
            </a:r>
            <a:r>
              <a:rPr lang="en-GB" sz="2000" b="0" i="0" dirty="0">
                <a:solidFill>
                  <a:srgbClr val="24292F"/>
                </a:solidFill>
                <a:effectLst/>
                <a:latin typeface="Titillium Web" pitchFamily="2" charset="77"/>
              </a:rPr>
              <a:t>/</a:t>
            </a:r>
            <a:r>
              <a:rPr lang="en-GB" sz="2000" b="0" i="0" dirty="0" err="1">
                <a:solidFill>
                  <a:srgbClr val="24292F"/>
                </a:solidFill>
                <a:effectLst/>
                <a:latin typeface="Titillium Web" pitchFamily="2" charset="77"/>
              </a:rPr>
              <a:t>colonyos</a:t>
            </a:r>
            <a:r>
              <a:rPr lang="en-GB" sz="2000" b="0" i="0" dirty="0">
                <a:solidFill>
                  <a:srgbClr val="24292F"/>
                </a:solidFill>
                <a:effectLst/>
                <a:latin typeface="Titillium Web" pitchFamily="2" charset="77"/>
              </a:rPr>
              <a:t>/colonies</a:t>
            </a:r>
          </a:p>
          <a:p>
            <a:pPr algn="l"/>
            <a:endParaRPr lang="en-GB" b="0" i="0" dirty="0">
              <a:solidFill>
                <a:srgbClr val="24292F"/>
              </a:solidFill>
              <a:effectLst/>
              <a:latin typeface="Titillium Web" pitchFamily="2" charset="77"/>
            </a:endParaRPr>
          </a:p>
          <a:p>
            <a:endParaRPr lang="en-SE" dirty="0">
              <a:latin typeface="Titillium Web" pitchFamily="2" charset="77"/>
            </a:endParaRPr>
          </a:p>
        </p:txBody>
      </p:sp>
      <p:pic>
        <p:nvPicPr>
          <p:cNvPr id="4" name="Picture 3">
            <a:extLst>
              <a:ext uri="{FF2B5EF4-FFF2-40B4-BE49-F238E27FC236}">
                <a16:creationId xmlns:a16="http://schemas.microsoft.com/office/drawing/2014/main" id="{0EF311B3-5C8A-84AD-9700-F84308B15731}"/>
              </a:ext>
            </a:extLst>
          </p:cNvPr>
          <p:cNvPicPr>
            <a:picLocks noChangeAspect="1"/>
          </p:cNvPicPr>
          <p:nvPr/>
        </p:nvPicPr>
        <p:blipFill>
          <a:blip r:embed="rId2"/>
          <a:stretch>
            <a:fillRect/>
          </a:stretch>
        </p:blipFill>
        <p:spPr>
          <a:xfrm>
            <a:off x="635051" y="545306"/>
            <a:ext cx="1104900" cy="965200"/>
          </a:xfrm>
          <a:prstGeom prst="rect">
            <a:avLst/>
          </a:prstGeom>
        </p:spPr>
      </p:pic>
      <p:pic>
        <p:nvPicPr>
          <p:cNvPr id="5" name="Picture 4">
            <a:extLst>
              <a:ext uri="{FF2B5EF4-FFF2-40B4-BE49-F238E27FC236}">
                <a16:creationId xmlns:a16="http://schemas.microsoft.com/office/drawing/2014/main" id="{4B2D056E-00AC-61AA-D092-18A24B1D8771}"/>
              </a:ext>
            </a:extLst>
          </p:cNvPr>
          <p:cNvPicPr>
            <a:picLocks noChangeAspect="1"/>
          </p:cNvPicPr>
          <p:nvPr/>
        </p:nvPicPr>
        <p:blipFill>
          <a:blip r:embed="rId3"/>
          <a:stretch>
            <a:fillRect/>
          </a:stretch>
        </p:blipFill>
        <p:spPr>
          <a:xfrm>
            <a:off x="9092389" y="240506"/>
            <a:ext cx="2946400" cy="2540000"/>
          </a:xfrm>
          <a:prstGeom prst="rect">
            <a:avLst/>
          </a:prstGeom>
        </p:spPr>
      </p:pic>
    </p:spTree>
    <p:extLst>
      <p:ext uri="{BB962C8B-B14F-4D97-AF65-F5344CB8AC3E}">
        <p14:creationId xmlns:p14="http://schemas.microsoft.com/office/powerpoint/2010/main" val="333913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D486AC-A6D5-9F7B-3495-7B3AB7D9EACE}"/>
              </a:ext>
            </a:extLst>
          </p:cNvPr>
          <p:cNvSpPr txBox="1"/>
          <p:nvPr/>
        </p:nvSpPr>
        <p:spPr>
          <a:xfrm>
            <a:off x="317482" y="297857"/>
            <a:ext cx="11924994" cy="707886"/>
          </a:xfrm>
          <a:prstGeom prst="rect">
            <a:avLst/>
          </a:prstGeom>
          <a:solidFill>
            <a:schemeClr val="bg1"/>
          </a:solidFill>
        </p:spPr>
        <p:txBody>
          <a:bodyPr wrap="square">
            <a:spAutoFit/>
          </a:bodyPr>
          <a:lstStyle/>
          <a:p>
            <a:r>
              <a:rPr lang="en-GB" sz="2000" b="1" i="1" dirty="0">
                <a:solidFill>
                  <a:srgbClr val="00B050"/>
                </a:solidFill>
                <a:latin typeface="Titillium Web" pitchFamily="2" charset="77"/>
              </a:rPr>
              <a:t>A process</a:t>
            </a:r>
            <a:r>
              <a:rPr lang="en-GB" sz="2000" b="1" dirty="0">
                <a:latin typeface="Titillium Web" pitchFamily="2" charset="77"/>
              </a:rPr>
              <a:t> is the instance of a computer program that is being executed by one or many threads.</a:t>
            </a:r>
          </a:p>
          <a:p>
            <a:r>
              <a:rPr lang="en-GB" sz="2000" b="1" dirty="0">
                <a:latin typeface="Titillium Web" pitchFamily="2" charset="77"/>
              </a:rPr>
              <a:t>A process may be </a:t>
            </a:r>
            <a:r>
              <a:rPr lang="en-GB" sz="2000" b="1" i="1" dirty="0">
                <a:solidFill>
                  <a:srgbClr val="00B0F0"/>
                </a:solidFill>
                <a:latin typeface="Titillium Web" pitchFamily="2" charset="77"/>
              </a:rPr>
              <a:t>“side effects”, </a:t>
            </a:r>
            <a:r>
              <a:rPr lang="en-GB" sz="2000" b="1" dirty="0">
                <a:latin typeface="Titillium Web" pitchFamily="2" charset="77"/>
              </a:rPr>
              <a:t>i.e. interact with our real world.</a:t>
            </a:r>
            <a:endParaRPr lang="en-GB" sz="2000" dirty="0">
              <a:latin typeface="Titillium Web" pitchFamily="2" charset="77"/>
            </a:endParaRPr>
          </a:p>
        </p:txBody>
      </p:sp>
      <p:sp>
        <p:nvSpPr>
          <p:cNvPr id="2" name="TextBox 1">
            <a:extLst>
              <a:ext uri="{FF2B5EF4-FFF2-40B4-BE49-F238E27FC236}">
                <a16:creationId xmlns:a16="http://schemas.microsoft.com/office/drawing/2014/main" id="{F7DB1F6F-DD15-442E-4500-9765A79C43AA}"/>
              </a:ext>
            </a:extLst>
          </p:cNvPr>
          <p:cNvSpPr txBox="1"/>
          <p:nvPr/>
        </p:nvSpPr>
        <p:spPr>
          <a:xfrm>
            <a:off x="427522" y="1862294"/>
            <a:ext cx="4027064" cy="3447098"/>
          </a:xfrm>
          <a:prstGeom prst="rect">
            <a:avLst/>
          </a:prstGeom>
          <a:noFill/>
        </p:spPr>
        <p:txBody>
          <a:bodyPr wrap="none" rtlCol="0">
            <a:spAutoFit/>
          </a:bodyPr>
          <a:lstStyle/>
          <a:p>
            <a:r>
              <a:rPr lang="en-SE" sz="3200" dirty="0">
                <a:latin typeface="Titillium Web" pitchFamily="2" charset="77"/>
              </a:rPr>
              <a:t>Example of processes:</a:t>
            </a:r>
          </a:p>
          <a:p>
            <a:pPr marL="285750" indent="-285750">
              <a:buFont typeface="Arial" panose="020B0604020202020204" pitchFamily="34" charset="0"/>
              <a:buChar char="•"/>
            </a:pPr>
            <a:r>
              <a:rPr lang="en-SE" sz="2400" dirty="0">
                <a:latin typeface="Titillium Web" pitchFamily="2" charset="77"/>
              </a:rPr>
              <a:t>Turn on a lamp</a:t>
            </a:r>
          </a:p>
          <a:p>
            <a:pPr marL="285750" indent="-285750">
              <a:buFont typeface="Arial" panose="020B0604020202020204" pitchFamily="34" charset="0"/>
              <a:buChar char="•"/>
            </a:pPr>
            <a:r>
              <a:rPr lang="en-SE" sz="2400" dirty="0">
                <a:latin typeface="Titillium Web" pitchFamily="2" charset="77"/>
              </a:rPr>
              <a:t>Train a neural network</a:t>
            </a:r>
          </a:p>
          <a:p>
            <a:pPr marL="285750" indent="-285750">
              <a:buFont typeface="Arial" panose="020B0604020202020204" pitchFamily="34" charset="0"/>
              <a:buChar char="•"/>
            </a:pPr>
            <a:r>
              <a:rPr lang="en-GB" sz="2400" dirty="0">
                <a:latin typeface="Titillium Web" pitchFamily="2" charset="77"/>
              </a:rPr>
              <a:t>C</a:t>
            </a:r>
            <a:r>
              <a:rPr lang="en-SE" sz="2400" dirty="0">
                <a:latin typeface="Titillium Web" pitchFamily="2" charset="77"/>
              </a:rPr>
              <a:t>opy data to Amazon S3</a:t>
            </a:r>
          </a:p>
          <a:p>
            <a:pPr marL="285750" indent="-285750">
              <a:buFont typeface="Arial" panose="020B0604020202020204" pitchFamily="34" charset="0"/>
              <a:buChar char="•"/>
            </a:pPr>
            <a:r>
              <a:rPr lang="en-SE" sz="2400" dirty="0">
                <a:latin typeface="Titillium Web" pitchFamily="2" charset="77"/>
              </a:rPr>
              <a:t>Start a webcam</a:t>
            </a:r>
          </a:p>
          <a:p>
            <a:pPr marL="285750" indent="-285750">
              <a:buFont typeface="Arial" panose="020B0604020202020204" pitchFamily="34" charset="0"/>
              <a:buChar char="•"/>
            </a:pPr>
            <a:r>
              <a:rPr lang="en-SE" sz="2400" dirty="0">
                <a:latin typeface="Titillium Web" pitchFamily="2" charset="77"/>
              </a:rPr>
              <a:t>Dispatch a drone</a:t>
            </a:r>
          </a:p>
          <a:p>
            <a:pPr marL="285750" indent="-285750">
              <a:buFont typeface="Arial" panose="020B0604020202020204" pitchFamily="34" charset="0"/>
              <a:buChar char="•"/>
            </a:pPr>
            <a:r>
              <a:rPr lang="en-SE" sz="2400" dirty="0">
                <a:latin typeface="Titillium Web" pitchFamily="2" charset="77"/>
              </a:rPr>
              <a:t>Ask user for permission</a:t>
            </a:r>
          </a:p>
          <a:p>
            <a:pPr marL="285750" indent="-285750">
              <a:buFont typeface="Arial" panose="020B0604020202020204" pitchFamily="34" charset="0"/>
              <a:buChar char="•"/>
            </a:pPr>
            <a:r>
              <a:rPr lang="en-SE" sz="2400" dirty="0">
                <a:latin typeface="Titillium Web" pitchFamily="2" charset="77"/>
              </a:rPr>
              <a:t>Analyze satellite image</a:t>
            </a:r>
            <a:endParaRPr lang="en-SE" dirty="0">
              <a:latin typeface="Titillium Web" pitchFamily="2" charset="77"/>
            </a:endParaRPr>
          </a:p>
          <a:p>
            <a:pPr marL="285750" indent="-285750">
              <a:buFont typeface="Arial" panose="020B0604020202020204" pitchFamily="34" charset="0"/>
              <a:buChar char="•"/>
            </a:pPr>
            <a:endParaRPr lang="en-SE" dirty="0">
              <a:latin typeface="Titillium Web" pitchFamily="2" charset="77"/>
            </a:endParaRPr>
          </a:p>
        </p:txBody>
      </p:sp>
      <p:pic>
        <p:nvPicPr>
          <p:cNvPr id="9" name="Picture 8">
            <a:extLst>
              <a:ext uri="{FF2B5EF4-FFF2-40B4-BE49-F238E27FC236}">
                <a16:creationId xmlns:a16="http://schemas.microsoft.com/office/drawing/2014/main" id="{4266D80C-DCB0-8DB5-A143-3B6B567B74FB}"/>
              </a:ext>
            </a:extLst>
          </p:cNvPr>
          <p:cNvPicPr>
            <a:picLocks noChangeAspect="1"/>
          </p:cNvPicPr>
          <p:nvPr/>
        </p:nvPicPr>
        <p:blipFill>
          <a:blip r:embed="rId2"/>
          <a:stretch>
            <a:fillRect/>
          </a:stretch>
        </p:blipFill>
        <p:spPr>
          <a:xfrm>
            <a:off x="5518150" y="2559050"/>
            <a:ext cx="1155700" cy="1739900"/>
          </a:xfrm>
          <a:prstGeom prst="rect">
            <a:avLst/>
          </a:prstGeom>
        </p:spPr>
      </p:pic>
      <p:pic>
        <p:nvPicPr>
          <p:cNvPr id="11" name="Picture 10">
            <a:extLst>
              <a:ext uri="{FF2B5EF4-FFF2-40B4-BE49-F238E27FC236}">
                <a16:creationId xmlns:a16="http://schemas.microsoft.com/office/drawing/2014/main" id="{87800DE6-6157-BF40-BEBD-943FECB2ADD4}"/>
              </a:ext>
            </a:extLst>
          </p:cNvPr>
          <p:cNvPicPr>
            <a:picLocks noChangeAspect="1"/>
          </p:cNvPicPr>
          <p:nvPr/>
        </p:nvPicPr>
        <p:blipFill>
          <a:blip r:embed="rId3"/>
          <a:stretch>
            <a:fillRect/>
          </a:stretch>
        </p:blipFill>
        <p:spPr>
          <a:xfrm>
            <a:off x="8929507" y="2333499"/>
            <a:ext cx="1816929" cy="2191002"/>
          </a:xfrm>
          <a:prstGeom prst="rect">
            <a:avLst/>
          </a:prstGeom>
        </p:spPr>
      </p:pic>
      <p:sp>
        <p:nvSpPr>
          <p:cNvPr id="12" name="TextBox 11">
            <a:extLst>
              <a:ext uri="{FF2B5EF4-FFF2-40B4-BE49-F238E27FC236}">
                <a16:creationId xmlns:a16="http://schemas.microsoft.com/office/drawing/2014/main" id="{7A74DBE6-D802-B4ED-7C0C-B80CD30B93B2}"/>
              </a:ext>
            </a:extLst>
          </p:cNvPr>
          <p:cNvSpPr txBox="1"/>
          <p:nvPr/>
        </p:nvSpPr>
        <p:spPr>
          <a:xfrm>
            <a:off x="5336913" y="4524501"/>
            <a:ext cx="1465466" cy="461665"/>
          </a:xfrm>
          <a:prstGeom prst="rect">
            <a:avLst/>
          </a:prstGeom>
          <a:noFill/>
        </p:spPr>
        <p:txBody>
          <a:bodyPr wrap="none" rtlCol="0">
            <a:spAutoFit/>
          </a:bodyPr>
          <a:lstStyle/>
          <a:p>
            <a:r>
              <a:rPr lang="en-SE" sz="2400" dirty="0">
                <a:latin typeface="Titillium Web" pitchFamily="2" charset="77"/>
              </a:rPr>
              <a:t>Computer</a:t>
            </a:r>
          </a:p>
        </p:txBody>
      </p:sp>
      <p:sp>
        <p:nvSpPr>
          <p:cNvPr id="13" name="TextBox 12">
            <a:extLst>
              <a:ext uri="{FF2B5EF4-FFF2-40B4-BE49-F238E27FC236}">
                <a16:creationId xmlns:a16="http://schemas.microsoft.com/office/drawing/2014/main" id="{43D25873-E34B-EBF8-6AE7-EF06FBB50A78}"/>
              </a:ext>
            </a:extLst>
          </p:cNvPr>
          <p:cNvSpPr txBox="1"/>
          <p:nvPr/>
        </p:nvSpPr>
        <p:spPr>
          <a:xfrm>
            <a:off x="8929507" y="4524501"/>
            <a:ext cx="1853392" cy="461665"/>
          </a:xfrm>
          <a:prstGeom prst="rect">
            <a:avLst/>
          </a:prstGeom>
          <a:noFill/>
        </p:spPr>
        <p:txBody>
          <a:bodyPr wrap="none" rtlCol="0">
            <a:spAutoFit/>
          </a:bodyPr>
          <a:lstStyle/>
          <a:p>
            <a:r>
              <a:rPr lang="en-SE" sz="2400" dirty="0">
                <a:latin typeface="Titillium Web" pitchFamily="2" charset="77"/>
              </a:rPr>
              <a:t>Environment</a:t>
            </a:r>
          </a:p>
        </p:txBody>
      </p:sp>
      <p:sp>
        <p:nvSpPr>
          <p:cNvPr id="14" name="Right Arrow 13">
            <a:extLst>
              <a:ext uri="{FF2B5EF4-FFF2-40B4-BE49-F238E27FC236}">
                <a16:creationId xmlns:a16="http://schemas.microsoft.com/office/drawing/2014/main" id="{38D0687B-4DB9-2697-D35E-B39FECA32D7A}"/>
              </a:ext>
            </a:extLst>
          </p:cNvPr>
          <p:cNvSpPr/>
          <p:nvPr/>
        </p:nvSpPr>
        <p:spPr>
          <a:xfrm>
            <a:off x="6922996" y="3206658"/>
            <a:ext cx="1877981" cy="5572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6" name="TextBox 15">
            <a:extLst>
              <a:ext uri="{FF2B5EF4-FFF2-40B4-BE49-F238E27FC236}">
                <a16:creationId xmlns:a16="http://schemas.microsoft.com/office/drawing/2014/main" id="{33BF0A74-3120-E0F9-D1D1-76EB45B25D9C}"/>
              </a:ext>
            </a:extLst>
          </p:cNvPr>
          <p:cNvSpPr txBox="1"/>
          <p:nvPr/>
        </p:nvSpPr>
        <p:spPr>
          <a:xfrm>
            <a:off x="7149897" y="2744993"/>
            <a:ext cx="1303562" cy="461665"/>
          </a:xfrm>
          <a:prstGeom prst="rect">
            <a:avLst/>
          </a:prstGeom>
          <a:noFill/>
        </p:spPr>
        <p:txBody>
          <a:bodyPr wrap="none" rtlCol="0">
            <a:spAutoFit/>
          </a:bodyPr>
          <a:lstStyle/>
          <a:p>
            <a:r>
              <a:rPr lang="en-SE" sz="2400" dirty="0">
                <a:latin typeface="Titillium Web" pitchFamily="2" charset="77"/>
              </a:rPr>
              <a:t>Modifies</a:t>
            </a:r>
          </a:p>
        </p:txBody>
      </p:sp>
    </p:spTree>
    <p:extLst>
      <p:ext uri="{BB962C8B-B14F-4D97-AF65-F5344CB8AC3E}">
        <p14:creationId xmlns:p14="http://schemas.microsoft.com/office/powerpoint/2010/main" val="125115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Tree>
    <p:extLst>
      <p:ext uri="{BB962C8B-B14F-4D97-AF65-F5344CB8AC3E}">
        <p14:creationId xmlns:p14="http://schemas.microsoft.com/office/powerpoint/2010/main" val="1325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41" name="TextBox 40">
            <a:extLst>
              <a:ext uri="{FF2B5EF4-FFF2-40B4-BE49-F238E27FC236}">
                <a16:creationId xmlns:a16="http://schemas.microsoft.com/office/drawing/2014/main" id="{1077C0A5-44C5-6D98-637B-591F73CB381C}"/>
              </a:ext>
            </a:extLst>
          </p:cNvPr>
          <p:cNvSpPr txBox="1"/>
          <p:nvPr/>
        </p:nvSpPr>
        <p:spPr>
          <a:xfrm>
            <a:off x="320626" y="276753"/>
            <a:ext cx="10995425" cy="707886"/>
          </a:xfrm>
          <a:prstGeom prst="rect">
            <a:avLst/>
          </a:prstGeom>
          <a:noFill/>
        </p:spPr>
        <p:txBody>
          <a:bodyPr wrap="square">
            <a:spAutoFit/>
          </a:bodyPr>
          <a:lstStyle/>
          <a:p>
            <a:r>
              <a:rPr lang="en-GB" sz="2000" b="1" i="1" dirty="0">
                <a:solidFill>
                  <a:srgbClr val="00B050"/>
                </a:solidFill>
                <a:latin typeface="Titillium Web" pitchFamily="2" charset="77"/>
              </a:rPr>
              <a:t>A meta-process </a:t>
            </a:r>
            <a:r>
              <a:rPr lang="en-GB" sz="2000" b="1" dirty="0">
                <a:latin typeface="Titillium Web" pitchFamily="2" charset="77"/>
              </a:rPr>
              <a:t>describes a software process that is going to be executed in the future and contains “meta” information about the actual process.</a:t>
            </a:r>
          </a:p>
        </p:txBody>
      </p:sp>
      <p:sp>
        <p:nvSpPr>
          <p:cNvPr id="3" name="TextBox 2">
            <a:extLst>
              <a:ext uri="{FF2B5EF4-FFF2-40B4-BE49-F238E27FC236}">
                <a16:creationId xmlns:a16="http://schemas.microsoft.com/office/drawing/2014/main" id="{4C5E6678-0E81-8C2F-599D-A3D388F674F3}"/>
              </a:ext>
            </a:extLst>
          </p:cNvPr>
          <p:cNvSpPr txBox="1"/>
          <p:nvPr/>
        </p:nvSpPr>
        <p:spPr>
          <a:xfrm>
            <a:off x="7378909" y="1509915"/>
            <a:ext cx="3284608" cy="2585323"/>
          </a:xfrm>
          <a:prstGeom prst="rect">
            <a:avLst/>
          </a:prstGeom>
          <a:noFill/>
        </p:spPr>
        <p:txBody>
          <a:bodyPr wrap="square" rtlCol="0">
            <a:spAutoFit/>
          </a:bodyPr>
          <a:lstStyle/>
          <a:p>
            <a:r>
              <a:rPr lang="en-SE" dirty="0">
                <a:latin typeface="Titillium Web" pitchFamily="2" charset="77"/>
              </a:rPr>
              <a:t>Every </a:t>
            </a:r>
            <a:r>
              <a:rPr lang="en-SE" b="1" dirty="0">
                <a:latin typeface="Titillium Web" pitchFamily="2" charset="77"/>
              </a:rPr>
              <a:t>“meta-process” </a:t>
            </a:r>
            <a:r>
              <a:rPr lang="en-SE" dirty="0">
                <a:latin typeface="Titillium Web" pitchFamily="2" charset="77"/>
              </a:rPr>
              <a:t>specifies exactly one function</a:t>
            </a:r>
          </a:p>
          <a:p>
            <a:endParaRPr lang="en-SE" dirty="0">
              <a:latin typeface="Titillium Web" pitchFamily="2" charset="77"/>
            </a:endParaRPr>
          </a:p>
          <a:p>
            <a:r>
              <a:rPr lang="en-SE" dirty="0">
                <a:latin typeface="Titillium Web" pitchFamily="2" charset="77"/>
              </a:rPr>
              <a:t>The real </a:t>
            </a:r>
            <a:r>
              <a:rPr lang="en-SE" b="1" dirty="0">
                <a:latin typeface="Titillium Web" pitchFamily="2" charset="77"/>
              </a:rPr>
              <a:t>“process” </a:t>
            </a:r>
            <a:r>
              <a:rPr lang="en-SE" dirty="0">
                <a:latin typeface="Titillium Web" pitchFamily="2" charset="77"/>
              </a:rPr>
              <a:t>can either run as a OS process or as a routine in an application or server</a:t>
            </a:r>
          </a:p>
          <a:p>
            <a:endParaRPr lang="en-SE" dirty="0">
              <a:latin typeface="Titillium Web" pitchFamily="2" charset="77"/>
            </a:endParaRPr>
          </a:p>
          <a:p>
            <a:endParaRPr lang="en-SE" dirty="0">
              <a:latin typeface="Titillium Web" pitchFamily="2" charset="77"/>
            </a:endParaRPr>
          </a:p>
        </p:txBody>
      </p:sp>
    </p:spTree>
    <p:extLst>
      <p:ext uri="{BB962C8B-B14F-4D97-AF65-F5344CB8AC3E}">
        <p14:creationId xmlns:p14="http://schemas.microsoft.com/office/powerpoint/2010/main" val="321457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8" name="Rectangle 7">
            <a:extLst>
              <a:ext uri="{FF2B5EF4-FFF2-40B4-BE49-F238E27FC236}">
                <a16:creationId xmlns:a16="http://schemas.microsoft.com/office/drawing/2014/main" id="{17A7D0CF-5B73-012E-76D9-6D7B5727D82C}"/>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25" name="Rectangle 24">
            <a:extLst>
              <a:ext uri="{FF2B5EF4-FFF2-40B4-BE49-F238E27FC236}">
                <a16:creationId xmlns:a16="http://schemas.microsoft.com/office/drawing/2014/main" id="{74BF28FD-08BA-2D73-3F00-A1980719AF3D}"/>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2" name="TextBox 11">
            <a:extLst>
              <a:ext uri="{FF2B5EF4-FFF2-40B4-BE49-F238E27FC236}">
                <a16:creationId xmlns:a16="http://schemas.microsoft.com/office/drawing/2014/main" id="{E5C68670-3A56-7B18-F469-4BA013738F26}"/>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3" name="Can 2">
            <a:extLst>
              <a:ext uri="{FF2B5EF4-FFF2-40B4-BE49-F238E27FC236}">
                <a16:creationId xmlns:a16="http://schemas.microsoft.com/office/drawing/2014/main" id="{F93CB34F-2078-31FD-1D7B-BAEF020846E6}"/>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graphicFrame>
        <p:nvGraphicFramePr>
          <p:cNvPr id="27" name="Table 27">
            <a:extLst>
              <a:ext uri="{FF2B5EF4-FFF2-40B4-BE49-F238E27FC236}">
                <a16:creationId xmlns:a16="http://schemas.microsoft.com/office/drawing/2014/main" id="{81E4A4CD-41AF-5EB2-2703-46841C232C92}"/>
              </a:ext>
            </a:extLst>
          </p:cNvPr>
          <p:cNvGraphicFramePr>
            <a:graphicFrameLocks noGrp="1"/>
          </p:cNvGraphicFramePr>
          <p:nvPr>
            <p:extLst>
              <p:ext uri="{D42A27DB-BD31-4B8C-83A1-F6EECF244321}">
                <p14:modId xmlns:p14="http://schemas.microsoft.com/office/powerpoint/2010/main" val="3287490527"/>
              </p:ext>
            </p:extLst>
          </p:nvPr>
        </p:nvGraphicFramePr>
        <p:xfrm>
          <a:off x="6832483" y="204306"/>
          <a:ext cx="5106405" cy="1645920"/>
        </p:xfrm>
        <a:graphic>
          <a:graphicData uri="http://schemas.openxmlformats.org/drawingml/2006/table">
            <a:tbl>
              <a:tblPr firstRow="1" bandRow="1">
                <a:tableStyleId>{21E4AEA4-8DFA-4A89-87EB-49C32662AFE0}</a:tableStyleId>
              </a:tblPr>
              <a:tblGrid>
                <a:gridCol w="810496">
                  <a:extLst>
                    <a:ext uri="{9D8B030D-6E8A-4147-A177-3AD203B41FA5}">
                      <a16:colId xmlns:a16="http://schemas.microsoft.com/office/drawing/2014/main" val="4044090777"/>
                    </a:ext>
                  </a:extLst>
                </a:gridCol>
                <a:gridCol w="855234">
                  <a:extLst>
                    <a:ext uri="{9D8B030D-6E8A-4147-A177-3AD203B41FA5}">
                      <a16:colId xmlns:a16="http://schemas.microsoft.com/office/drawing/2014/main" val="515631924"/>
                    </a:ext>
                  </a:extLst>
                </a:gridCol>
                <a:gridCol w="887299">
                  <a:extLst>
                    <a:ext uri="{9D8B030D-6E8A-4147-A177-3AD203B41FA5}">
                      <a16:colId xmlns:a16="http://schemas.microsoft.com/office/drawing/2014/main" val="821120222"/>
                    </a:ext>
                  </a:extLst>
                </a:gridCol>
                <a:gridCol w="700744">
                  <a:extLst>
                    <a:ext uri="{9D8B030D-6E8A-4147-A177-3AD203B41FA5}">
                      <a16:colId xmlns:a16="http://schemas.microsoft.com/office/drawing/2014/main" val="3461085222"/>
                    </a:ext>
                  </a:extLst>
                </a:gridCol>
                <a:gridCol w="482803">
                  <a:extLst>
                    <a:ext uri="{9D8B030D-6E8A-4147-A177-3AD203B41FA5}">
                      <a16:colId xmlns:a16="http://schemas.microsoft.com/office/drawing/2014/main" val="3531140043"/>
                    </a:ext>
                  </a:extLst>
                </a:gridCol>
                <a:gridCol w="1369829">
                  <a:extLst>
                    <a:ext uri="{9D8B030D-6E8A-4147-A177-3AD203B41FA5}">
                      <a16:colId xmlns:a16="http://schemas.microsoft.com/office/drawing/2014/main" val="2726403643"/>
                    </a:ext>
                  </a:extLst>
                </a:gridCol>
              </a:tblGrid>
              <a:tr h="382650">
                <a:tc>
                  <a:txBody>
                    <a:bodyPr/>
                    <a:lstStyle/>
                    <a:p>
                      <a:r>
                        <a:rPr lang="en-SE" sz="1050" dirty="0">
                          <a:solidFill>
                            <a:schemeClr val="tx1"/>
                          </a:solidFill>
                          <a:latin typeface="Titillium Web" pitchFamily="2" charset="77"/>
                        </a:rPr>
                        <a:t>Process ID</a:t>
                      </a:r>
                    </a:p>
                  </a:txBody>
                  <a:tcPr/>
                </a:tc>
                <a:tc>
                  <a:txBody>
                    <a:bodyPr/>
                    <a:lstStyle/>
                    <a:p>
                      <a:r>
                        <a:rPr lang="en-SE" sz="1050" dirty="0">
                          <a:solidFill>
                            <a:schemeClr val="tx1"/>
                          </a:solidFill>
                          <a:latin typeface="Titillium Web" pitchFamily="2" charset="77"/>
                        </a:rPr>
                        <a:t>Assigned Worker ID</a:t>
                      </a:r>
                    </a:p>
                  </a:txBody>
                  <a:tcPr/>
                </a:tc>
                <a:tc>
                  <a:txBody>
                    <a:bodyPr/>
                    <a:lstStyle/>
                    <a:p>
                      <a:r>
                        <a:rPr lang="en-SE" sz="1050" dirty="0">
                          <a:solidFill>
                            <a:schemeClr val="tx1"/>
                          </a:solidFill>
                          <a:latin typeface="Titillium Web" pitchFamily="2" charset="77"/>
                        </a:rPr>
                        <a:t>Worker type</a:t>
                      </a:r>
                    </a:p>
                  </a:txBody>
                  <a:tcPr/>
                </a:tc>
                <a:tc>
                  <a:txBody>
                    <a:bodyPr/>
                    <a:lstStyle/>
                    <a:p>
                      <a:r>
                        <a:rPr lang="en-SE" sz="1050" dirty="0">
                          <a:solidFill>
                            <a:schemeClr val="tx1"/>
                          </a:solidFill>
                          <a:latin typeface="Titillium Web" pitchFamily="2" charset="77"/>
                        </a:rPr>
                        <a:t>Function</a:t>
                      </a:r>
                    </a:p>
                  </a:txBody>
                  <a:tcPr/>
                </a:tc>
                <a:tc>
                  <a:txBody>
                    <a:bodyPr/>
                    <a:lstStyle/>
                    <a:p>
                      <a:r>
                        <a:rPr lang="en-SE" sz="1050" dirty="0">
                          <a:solidFill>
                            <a:schemeClr val="tx1"/>
                          </a:solidFill>
                          <a:latin typeface="Titillium Web" pitchFamily="2" charset="77"/>
                        </a:rPr>
                        <a:t>Args</a:t>
                      </a:r>
                    </a:p>
                  </a:txBody>
                  <a:tcPr/>
                </a:tc>
                <a:tc>
                  <a:txBody>
                    <a:bodyPr/>
                    <a:lstStyle/>
                    <a:p>
                      <a:r>
                        <a:rPr lang="en-SE" sz="1050" dirty="0">
                          <a:solidFill>
                            <a:schemeClr val="tx1"/>
                          </a:solidFill>
                          <a:latin typeface="Titillium Web" pitchFamily="2" charset="77"/>
                        </a:rPr>
                        <a:t>State</a:t>
                      </a:r>
                    </a:p>
                  </a:txBody>
                  <a:tcPr/>
                </a:tc>
                <a:extLst>
                  <a:ext uri="{0D108BD9-81ED-4DB2-BD59-A6C34878D82A}">
                    <a16:rowId xmlns:a16="http://schemas.microsoft.com/office/drawing/2014/main" val="2678597308"/>
                  </a:ext>
                </a:extLst>
              </a:tr>
              <a:tr h="384316">
                <a:tc>
                  <a:txBody>
                    <a:bodyPr/>
                    <a:lstStyle/>
                    <a:p>
                      <a:r>
                        <a:rPr lang="en-SE" sz="1050" dirty="0">
                          <a:solidFill>
                            <a:schemeClr val="tx1"/>
                          </a:solidFill>
                          <a:latin typeface="Titillium Web" pitchFamily="2" charset="77"/>
                        </a:rPr>
                        <a:t>P1</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1</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3250436187"/>
                  </a:ext>
                </a:extLst>
              </a:tr>
              <a:tr h="384316">
                <a:tc>
                  <a:txBody>
                    <a:bodyPr/>
                    <a:lstStyle/>
                    <a:p>
                      <a:r>
                        <a:rPr lang="en-SE" sz="1050" dirty="0">
                          <a:solidFill>
                            <a:schemeClr val="tx1"/>
                          </a:solidFill>
                          <a:latin typeface="Titillium Web" pitchFamily="2" charset="77"/>
                        </a:rPr>
                        <a:t>P2</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2</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520531040"/>
                  </a:ext>
                </a:extLst>
              </a:tr>
              <a:tr h="384316">
                <a:tc>
                  <a:txBody>
                    <a:bodyPr/>
                    <a:lstStyle/>
                    <a:p>
                      <a:r>
                        <a:rPr lang="en-SE" sz="1050" dirty="0">
                          <a:solidFill>
                            <a:schemeClr val="tx1"/>
                          </a:solidFill>
                          <a:latin typeface="Titillium Web" pitchFamily="2" charset="77"/>
                        </a:rPr>
                        <a:t>P3</a:t>
                      </a:r>
                    </a:p>
                  </a:txBody>
                  <a:tcPr/>
                </a:tc>
                <a:tc>
                  <a:txBody>
                    <a:bodyPr/>
                    <a:lstStyle/>
                    <a:p>
                      <a:r>
                        <a:rPr lang="en-SE" sz="1050" dirty="0">
                          <a:solidFill>
                            <a:schemeClr val="tx1"/>
                          </a:solidFill>
                          <a:latin typeface="Titillium Web" pitchFamily="2" charset="77"/>
                        </a:rPr>
                        <a:t>None</a:t>
                      </a:r>
                    </a:p>
                  </a:txBody>
                  <a:tcPr/>
                </a:tc>
                <a:tc>
                  <a:txBody>
                    <a:bodyPr/>
                    <a:lstStyle/>
                    <a:p>
                      <a:r>
                        <a:rPr lang="en-SE" sz="1050" dirty="0">
                          <a:solidFill>
                            <a:schemeClr val="tx1"/>
                          </a:solidFill>
                          <a:latin typeface="Titillium Web" pitchFamily="2" charset="77"/>
                        </a:rPr>
                        <a:t>Cloud worker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3</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Waiting</a:t>
                      </a:r>
                    </a:p>
                  </a:txBody>
                  <a:tcPr/>
                </a:tc>
                <a:extLst>
                  <a:ext uri="{0D108BD9-81ED-4DB2-BD59-A6C34878D82A}">
                    <a16:rowId xmlns:a16="http://schemas.microsoft.com/office/drawing/2014/main" val="3898526820"/>
                  </a:ext>
                </a:extLst>
              </a:tr>
            </a:tbl>
          </a:graphicData>
        </a:graphic>
      </p:graphicFrame>
      <p:sp>
        <p:nvSpPr>
          <p:cNvPr id="28" name="Oval 27">
            <a:extLst>
              <a:ext uri="{FF2B5EF4-FFF2-40B4-BE49-F238E27FC236}">
                <a16:creationId xmlns:a16="http://schemas.microsoft.com/office/drawing/2014/main" id="{0C87546F-722F-AB66-37D1-51D835831178}"/>
              </a:ext>
            </a:extLst>
          </p:cNvPr>
          <p:cNvSpPr/>
          <p:nvPr/>
        </p:nvSpPr>
        <p:spPr>
          <a:xfrm>
            <a:off x="4814213" y="401101"/>
            <a:ext cx="606287" cy="626165"/>
          </a:xfrm>
          <a:prstGeom prst="ellipse">
            <a:avLst/>
          </a:prstGeom>
          <a:solidFill>
            <a:srgbClr val="00B0F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Tree>
    <p:extLst>
      <p:ext uri="{BB962C8B-B14F-4D97-AF65-F5344CB8AC3E}">
        <p14:creationId xmlns:p14="http://schemas.microsoft.com/office/powerpoint/2010/main" val="1137690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9967</TotalTime>
  <Words>2531</Words>
  <Application>Microsoft Macintosh PowerPoint</Application>
  <PresentationFormat>Widescreen</PresentationFormat>
  <Paragraphs>875</Paragraphs>
  <Slides>44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-apple-system</vt:lpstr>
      <vt:lpstr>Arial</vt:lpstr>
      <vt:lpstr>Arial</vt:lpstr>
      <vt:lpstr>Calibri</vt:lpstr>
      <vt:lpstr>Calibri Light</vt:lpstr>
      <vt:lpstr>Roboto</vt:lpstr>
      <vt:lpstr>Times New Roman</vt:lpstr>
      <vt:lpstr>Titillium Web</vt:lpstr>
      <vt:lpstr>Office Theme</vt:lpstr>
      <vt:lpstr>Process Orchestration with  ColonyOS   Johan Kristiansson, PhD</vt:lpstr>
      <vt:lpstr>Introduction</vt:lpstr>
      <vt:lpstr>PowerPoint Presentation</vt:lpstr>
      <vt:lpstr>The need for a “Meta” Operating System?</vt:lpstr>
      <vt:lpstr>       ColonyOS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BEMIS</vt:lpstr>
      <vt:lpstr>PowerPoint Presentation</vt:lpstr>
      <vt:lpstr>PowerPoint Presentation</vt:lpstr>
      <vt:lpstr>PowerPoint Presentation</vt:lpstr>
      <vt:lpstr>How to develop Colonies applications?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PowerPoint Presentation</vt:lpstr>
      <vt:lpstr>PowerPoint Presentation</vt:lpstr>
      <vt:lpstr>Autoscaling Colonies workers</vt:lpstr>
      <vt:lpstr>Meta processes timeouts</vt:lpstr>
      <vt:lpstr>Meta processes timeouts</vt:lpstr>
      <vt:lpstr>Meta processes timeouts</vt:lpstr>
      <vt:lpstr>Meta processes timeouts</vt:lpstr>
      <vt:lpstr>Meta processes timeouts</vt:lpstr>
      <vt:lpstr>Chaos engineering</vt:lpstr>
      <vt:lpstr>Zero-trust security</vt:lpstr>
      <vt:lpstr>Earth observation</vt:lpstr>
      <vt:lpstr>PowerPoint Presentation</vt:lpstr>
      <vt:lpstr>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Kristiansson</dc:creator>
  <cp:lastModifiedBy>Johan Kristiansson</cp:lastModifiedBy>
  <cp:revision>415</cp:revision>
  <dcterms:created xsi:type="dcterms:W3CDTF">2022-09-05T06:03:19Z</dcterms:created>
  <dcterms:modified xsi:type="dcterms:W3CDTF">2022-10-24T04:56:04Z</dcterms:modified>
</cp:coreProperties>
</file>